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webp"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7" r:id="rId2"/>
    <p:sldId id="264" r:id="rId3"/>
    <p:sldId id="282" r:id="rId4"/>
    <p:sldId id="283" r:id="rId5"/>
    <p:sldId id="284" r:id="rId6"/>
    <p:sldId id="260" r:id="rId7"/>
    <p:sldId id="274" r:id="rId8"/>
    <p:sldId id="272" r:id="rId9"/>
    <p:sldId id="273" r:id="rId10"/>
    <p:sldId id="256" r:id="rId11"/>
    <p:sldId id="301" r:id="rId12"/>
    <p:sldId id="258" r:id="rId13"/>
    <p:sldId id="259" r:id="rId14"/>
    <p:sldId id="302" r:id="rId15"/>
    <p:sldId id="261" r:id="rId16"/>
    <p:sldId id="262" r:id="rId17"/>
    <p:sldId id="303"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76" r:id="rId32"/>
    <p:sldId id="277" r:id="rId33"/>
    <p:sldId id="278" r:id="rId34"/>
    <p:sldId id="270" r:id="rId35"/>
    <p:sldId id="275" r:id="rId36"/>
    <p:sldId id="280" r:id="rId37"/>
    <p:sldId id="279" r:id="rId38"/>
    <p:sldId id="281" r:id="rId39"/>
    <p:sldId id="267" r:id="rId40"/>
    <p:sldId id="300" r:id="rId41"/>
    <p:sldId id="299" r:id="rId42"/>
    <p:sldId id="265"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35" autoAdjust="0"/>
  </p:normalViewPr>
  <p:slideViewPr>
    <p:cSldViewPr snapToGrid="0">
      <p:cViewPr varScale="1">
        <p:scale>
          <a:sx n="94" d="100"/>
          <a:sy n="94" d="100"/>
        </p:scale>
        <p:origin x="66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6C0EE-9E2F-4C61-8FFC-C9939AE88B8A}" type="datetimeFigureOut">
              <a:rPr lang="zh-CN" altLang="en-US" smtClean="0"/>
              <a:t>2020/6/21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1B716-A251-4762-9CE2-8D190CDE0FA2}" type="slidenum">
              <a:rPr lang="zh-CN" altLang="en-US" smtClean="0"/>
              <a:t>‹#›</a:t>
            </a:fld>
            <a:endParaRPr lang="zh-CN" altLang="en-US"/>
          </a:p>
        </p:txBody>
      </p:sp>
    </p:spTree>
    <p:extLst>
      <p:ext uri="{BB962C8B-B14F-4D97-AF65-F5344CB8AC3E}">
        <p14:creationId xmlns:p14="http://schemas.microsoft.com/office/powerpoint/2010/main" val="116001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1</a:t>
            </a:fld>
            <a:endParaRPr lang="zh-CN" altLang="en-US"/>
          </a:p>
        </p:txBody>
      </p:sp>
    </p:spTree>
    <p:extLst>
      <p:ext uri="{BB962C8B-B14F-4D97-AF65-F5344CB8AC3E}">
        <p14:creationId xmlns:p14="http://schemas.microsoft.com/office/powerpoint/2010/main" val="3884284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39A072-F5D5-43D2-82C0-61FB45DE1AE2}" type="slidenum">
              <a:rPr lang="zh-CN" altLang="en-US" smtClean="0"/>
              <a:t>10</a:t>
            </a:fld>
            <a:endParaRPr lang="zh-CN" altLang="en-US"/>
          </a:p>
        </p:txBody>
      </p:sp>
    </p:spTree>
    <p:extLst>
      <p:ext uri="{BB962C8B-B14F-4D97-AF65-F5344CB8AC3E}">
        <p14:creationId xmlns:p14="http://schemas.microsoft.com/office/powerpoint/2010/main" val="3178318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39A072-F5D5-43D2-82C0-61FB45DE1AE2}" type="slidenum">
              <a:rPr lang="zh-CN" altLang="en-US" smtClean="0"/>
              <a:t>11</a:t>
            </a:fld>
            <a:endParaRPr lang="zh-CN" altLang="en-US"/>
          </a:p>
        </p:txBody>
      </p:sp>
    </p:spTree>
    <p:extLst>
      <p:ext uri="{BB962C8B-B14F-4D97-AF65-F5344CB8AC3E}">
        <p14:creationId xmlns:p14="http://schemas.microsoft.com/office/powerpoint/2010/main" val="396398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39A072-F5D5-43D2-82C0-61FB45DE1AE2}" type="slidenum">
              <a:rPr lang="zh-CN" altLang="en-US" smtClean="0"/>
              <a:t>12</a:t>
            </a:fld>
            <a:endParaRPr lang="zh-CN" altLang="en-US"/>
          </a:p>
        </p:txBody>
      </p:sp>
    </p:spTree>
    <p:extLst>
      <p:ext uri="{BB962C8B-B14F-4D97-AF65-F5344CB8AC3E}">
        <p14:creationId xmlns:p14="http://schemas.microsoft.com/office/powerpoint/2010/main" val="4088388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39A072-F5D5-43D2-82C0-61FB45DE1AE2}" type="slidenum">
              <a:rPr lang="zh-CN" altLang="en-US" smtClean="0"/>
              <a:t>13</a:t>
            </a:fld>
            <a:endParaRPr lang="zh-CN" altLang="en-US"/>
          </a:p>
        </p:txBody>
      </p:sp>
    </p:spTree>
    <p:extLst>
      <p:ext uri="{BB962C8B-B14F-4D97-AF65-F5344CB8AC3E}">
        <p14:creationId xmlns:p14="http://schemas.microsoft.com/office/powerpoint/2010/main" val="98143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39A072-F5D5-43D2-82C0-61FB45DE1AE2}" type="slidenum">
              <a:rPr lang="zh-CN" altLang="en-US" smtClean="0"/>
              <a:t>14</a:t>
            </a:fld>
            <a:endParaRPr lang="zh-CN" altLang="en-US"/>
          </a:p>
        </p:txBody>
      </p:sp>
    </p:spTree>
    <p:extLst>
      <p:ext uri="{BB962C8B-B14F-4D97-AF65-F5344CB8AC3E}">
        <p14:creationId xmlns:p14="http://schemas.microsoft.com/office/powerpoint/2010/main" val="257596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39A072-F5D5-43D2-82C0-61FB45DE1AE2}" type="slidenum">
              <a:rPr lang="zh-CN" altLang="en-US" smtClean="0"/>
              <a:t>15</a:t>
            </a:fld>
            <a:endParaRPr lang="zh-CN" altLang="en-US"/>
          </a:p>
        </p:txBody>
      </p:sp>
    </p:spTree>
    <p:extLst>
      <p:ext uri="{BB962C8B-B14F-4D97-AF65-F5344CB8AC3E}">
        <p14:creationId xmlns:p14="http://schemas.microsoft.com/office/powerpoint/2010/main" val="2765798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39A072-F5D5-43D2-82C0-61FB45DE1AE2}" type="slidenum">
              <a:rPr lang="zh-CN" altLang="en-US" smtClean="0"/>
              <a:t>16</a:t>
            </a:fld>
            <a:endParaRPr lang="zh-CN" altLang="en-US"/>
          </a:p>
        </p:txBody>
      </p:sp>
    </p:spTree>
    <p:extLst>
      <p:ext uri="{BB962C8B-B14F-4D97-AF65-F5344CB8AC3E}">
        <p14:creationId xmlns:p14="http://schemas.microsoft.com/office/powerpoint/2010/main" val="1553854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17</a:t>
            </a:fld>
            <a:endParaRPr lang="zh-CN" altLang="en-US"/>
          </a:p>
        </p:txBody>
      </p:sp>
    </p:spTree>
    <p:extLst>
      <p:ext uri="{BB962C8B-B14F-4D97-AF65-F5344CB8AC3E}">
        <p14:creationId xmlns:p14="http://schemas.microsoft.com/office/powerpoint/2010/main" val="3977863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18</a:t>
            </a:fld>
            <a:endParaRPr lang="zh-CN" altLang="en-US"/>
          </a:p>
        </p:txBody>
      </p:sp>
    </p:spTree>
    <p:extLst>
      <p:ext uri="{BB962C8B-B14F-4D97-AF65-F5344CB8AC3E}">
        <p14:creationId xmlns:p14="http://schemas.microsoft.com/office/powerpoint/2010/main" val="1207275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19</a:t>
            </a:fld>
            <a:endParaRPr lang="zh-CN" altLang="en-US"/>
          </a:p>
        </p:txBody>
      </p:sp>
    </p:spTree>
    <p:extLst>
      <p:ext uri="{BB962C8B-B14F-4D97-AF65-F5344CB8AC3E}">
        <p14:creationId xmlns:p14="http://schemas.microsoft.com/office/powerpoint/2010/main" val="49570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2</a:t>
            </a:fld>
            <a:endParaRPr lang="zh-CN" altLang="en-US"/>
          </a:p>
        </p:txBody>
      </p:sp>
    </p:spTree>
    <p:extLst>
      <p:ext uri="{BB962C8B-B14F-4D97-AF65-F5344CB8AC3E}">
        <p14:creationId xmlns:p14="http://schemas.microsoft.com/office/powerpoint/2010/main" val="1143989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20</a:t>
            </a:fld>
            <a:endParaRPr lang="zh-CN" altLang="en-US"/>
          </a:p>
        </p:txBody>
      </p:sp>
    </p:spTree>
    <p:extLst>
      <p:ext uri="{BB962C8B-B14F-4D97-AF65-F5344CB8AC3E}">
        <p14:creationId xmlns:p14="http://schemas.microsoft.com/office/powerpoint/2010/main" val="3386259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21</a:t>
            </a:fld>
            <a:endParaRPr lang="zh-CN" altLang="en-US"/>
          </a:p>
        </p:txBody>
      </p:sp>
    </p:spTree>
    <p:extLst>
      <p:ext uri="{BB962C8B-B14F-4D97-AF65-F5344CB8AC3E}">
        <p14:creationId xmlns:p14="http://schemas.microsoft.com/office/powerpoint/2010/main" val="637944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22</a:t>
            </a:fld>
            <a:endParaRPr lang="zh-CN" altLang="en-US"/>
          </a:p>
        </p:txBody>
      </p:sp>
    </p:spTree>
    <p:extLst>
      <p:ext uri="{BB962C8B-B14F-4D97-AF65-F5344CB8AC3E}">
        <p14:creationId xmlns:p14="http://schemas.microsoft.com/office/powerpoint/2010/main" val="258929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23</a:t>
            </a:fld>
            <a:endParaRPr lang="zh-CN" altLang="en-US"/>
          </a:p>
        </p:txBody>
      </p:sp>
    </p:spTree>
    <p:extLst>
      <p:ext uri="{BB962C8B-B14F-4D97-AF65-F5344CB8AC3E}">
        <p14:creationId xmlns:p14="http://schemas.microsoft.com/office/powerpoint/2010/main" val="3893875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24</a:t>
            </a:fld>
            <a:endParaRPr lang="zh-CN" altLang="en-US"/>
          </a:p>
        </p:txBody>
      </p:sp>
    </p:spTree>
    <p:extLst>
      <p:ext uri="{BB962C8B-B14F-4D97-AF65-F5344CB8AC3E}">
        <p14:creationId xmlns:p14="http://schemas.microsoft.com/office/powerpoint/2010/main" val="2330981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25</a:t>
            </a:fld>
            <a:endParaRPr lang="zh-CN" altLang="en-US"/>
          </a:p>
        </p:txBody>
      </p:sp>
    </p:spTree>
    <p:extLst>
      <p:ext uri="{BB962C8B-B14F-4D97-AF65-F5344CB8AC3E}">
        <p14:creationId xmlns:p14="http://schemas.microsoft.com/office/powerpoint/2010/main" val="1781397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26</a:t>
            </a:fld>
            <a:endParaRPr lang="zh-CN" altLang="en-US"/>
          </a:p>
        </p:txBody>
      </p:sp>
    </p:spTree>
    <p:extLst>
      <p:ext uri="{BB962C8B-B14F-4D97-AF65-F5344CB8AC3E}">
        <p14:creationId xmlns:p14="http://schemas.microsoft.com/office/powerpoint/2010/main" val="3768119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27</a:t>
            </a:fld>
            <a:endParaRPr lang="zh-CN" altLang="en-US"/>
          </a:p>
        </p:txBody>
      </p:sp>
    </p:spTree>
    <p:extLst>
      <p:ext uri="{BB962C8B-B14F-4D97-AF65-F5344CB8AC3E}">
        <p14:creationId xmlns:p14="http://schemas.microsoft.com/office/powerpoint/2010/main" val="298693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28</a:t>
            </a:fld>
            <a:endParaRPr lang="zh-CN" altLang="en-US"/>
          </a:p>
        </p:txBody>
      </p:sp>
    </p:spTree>
    <p:extLst>
      <p:ext uri="{BB962C8B-B14F-4D97-AF65-F5344CB8AC3E}">
        <p14:creationId xmlns:p14="http://schemas.microsoft.com/office/powerpoint/2010/main" val="2857345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29</a:t>
            </a:fld>
            <a:endParaRPr lang="zh-CN" altLang="en-US"/>
          </a:p>
        </p:txBody>
      </p:sp>
    </p:spTree>
    <p:extLst>
      <p:ext uri="{BB962C8B-B14F-4D97-AF65-F5344CB8AC3E}">
        <p14:creationId xmlns:p14="http://schemas.microsoft.com/office/powerpoint/2010/main" val="40328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3</a:t>
            </a:fld>
            <a:endParaRPr lang="zh-CN" altLang="en-US"/>
          </a:p>
        </p:txBody>
      </p:sp>
    </p:spTree>
    <p:extLst>
      <p:ext uri="{BB962C8B-B14F-4D97-AF65-F5344CB8AC3E}">
        <p14:creationId xmlns:p14="http://schemas.microsoft.com/office/powerpoint/2010/main" val="2808753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30</a:t>
            </a:fld>
            <a:endParaRPr lang="zh-CN" altLang="en-US"/>
          </a:p>
        </p:txBody>
      </p:sp>
    </p:spTree>
    <p:extLst>
      <p:ext uri="{BB962C8B-B14F-4D97-AF65-F5344CB8AC3E}">
        <p14:creationId xmlns:p14="http://schemas.microsoft.com/office/powerpoint/2010/main" val="2471752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sym typeface="+mn-ea"/>
            </a:endParaRPr>
          </a:p>
        </p:txBody>
      </p:sp>
      <p:sp>
        <p:nvSpPr>
          <p:cNvPr id="4" name="灯片编号占位符 3"/>
          <p:cNvSpPr>
            <a:spLocks noGrp="1"/>
          </p:cNvSpPr>
          <p:nvPr>
            <p:ph type="sldNum" sz="quarter" idx="5"/>
          </p:nvPr>
        </p:nvSpPr>
        <p:spPr/>
        <p:txBody>
          <a:bodyPr/>
          <a:lstStyle/>
          <a:p>
            <a:fld id="{5D51B716-A251-4762-9CE2-8D190CDE0FA2}"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34</a:t>
            </a:fld>
            <a:endParaRPr lang="zh-CN" altLang="en-US"/>
          </a:p>
        </p:txBody>
      </p:sp>
    </p:spTree>
    <p:extLst>
      <p:ext uri="{BB962C8B-B14F-4D97-AF65-F5344CB8AC3E}">
        <p14:creationId xmlns:p14="http://schemas.microsoft.com/office/powerpoint/2010/main" val="2667074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35</a:t>
            </a:fld>
            <a:endParaRPr lang="zh-CN" altLang="en-US"/>
          </a:p>
        </p:txBody>
      </p:sp>
    </p:spTree>
    <p:extLst>
      <p:ext uri="{BB962C8B-B14F-4D97-AF65-F5344CB8AC3E}">
        <p14:creationId xmlns:p14="http://schemas.microsoft.com/office/powerpoint/2010/main" val="1733872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36</a:t>
            </a:fld>
            <a:endParaRPr lang="zh-CN" altLang="en-US"/>
          </a:p>
        </p:txBody>
      </p:sp>
    </p:spTree>
    <p:extLst>
      <p:ext uri="{BB962C8B-B14F-4D97-AF65-F5344CB8AC3E}">
        <p14:creationId xmlns:p14="http://schemas.microsoft.com/office/powerpoint/2010/main" val="3725108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37</a:t>
            </a:fld>
            <a:endParaRPr lang="zh-CN" altLang="en-US"/>
          </a:p>
        </p:txBody>
      </p:sp>
    </p:spTree>
    <p:extLst>
      <p:ext uri="{BB962C8B-B14F-4D97-AF65-F5344CB8AC3E}">
        <p14:creationId xmlns:p14="http://schemas.microsoft.com/office/powerpoint/2010/main" val="3315049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38</a:t>
            </a:fld>
            <a:endParaRPr lang="zh-CN" altLang="en-US"/>
          </a:p>
        </p:txBody>
      </p:sp>
    </p:spTree>
    <p:extLst>
      <p:ext uri="{BB962C8B-B14F-4D97-AF65-F5344CB8AC3E}">
        <p14:creationId xmlns:p14="http://schemas.microsoft.com/office/powerpoint/2010/main" val="1138218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39</a:t>
            </a:fld>
            <a:endParaRPr lang="zh-CN" altLang="en-US"/>
          </a:p>
        </p:txBody>
      </p:sp>
    </p:spTree>
    <p:extLst>
      <p:ext uri="{BB962C8B-B14F-4D97-AF65-F5344CB8AC3E}">
        <p14:creationId xmlns:p14="http://schemas.microsoft.com/office/powerpoint/2010/main" val="1100131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4</a:t>
            </a:fld>
            <a:endParaRPr lang="zh-CN" altLang="en-US"/>
          </a:p>
        </p:txBody>
      </p:sp>
    </p:spTree>
    <p:extLst>
      <p:ext uri="{BB962C8B-B14F-4D97-AF65-F5344CB8AC3E}">
        <p14:creationId xmlns:p14="http://schemas.microsoft.com/office/powerpoint/2010/main" val="97738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40</a:t>
            </a:fld>
            <a:endParaRPr lang="zh-CN" altLang="en-US"/>
          </a:p>
        </p:txBody>
      </p:sp>
    </p:spTree>
    <p:extLst>
      <p:ext uri="{BB962C8B-B14F-4D97-AF65-F5344CB8AC3E}">
        <p14:creationId xmlns:p14="http://schemas.microsoft.com/office/powerpoint/2010/main" val="1645559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41</a:t>
            </a:fld>
            <a:endParaRPr lang="zh-CN" altLang="en-US"/>
          </a:p>
        </p:txBody>
      </p:sp>
    </p:spTree>
    <p:extLst>
      <p:ext uri="{BB962C8B-B14F-4D97-AF65-F5344CB8AC3E}">
        <p14:creationId xmlns:p14="http://schemas.microsoft.com/office/powerpoint/2010/main" val="4165471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42</a:t>
            </a:fld>
            <a:endParaRPr lang="zh-CN" altLang="en-US"/>
          </a:p>
        </p:txBody>
      </p:sp>
    </p:spTree>
    <p:extLst>
      <p:ext uri="{BB962C8B-B14F-4D97-AF65-F5344CB8AC3E}">
        <p14:creationId xmlns:p14="http://schemas.microsoft.com/office/powerpoint/2010/main" val="31287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5</a:t>
            </a:fld>
            <a:endParaRPr lang="zh-CN" altLang="en-US"/>
          </a:p>
        </p:txBody>
      </p:sp>
    </p:spTree>
    <p:extLst>
      <p:ext uri="{BB962C8B-B14F-4D97-AF65-F5344CB8AC3E}">
        <p14:creationId xmlns:p14="http://schemas.microsoft.com/office/powerpoint/2010/main" val="3113492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6</a:t>
            </a:fld>
            <a:endParaRPr lang="zh-CN" altLang="en-US"/>
          </a:p>
        </p:txBody>
      </p:sp>
    </p:spTree>
    <p:extLst>
      <p:ext uri="{BB962C8B-B14F-4D97-AF65-F5344CB8AC3E}">
        <p14:creationId xmlns:p14="http://schemas.microsoft.com/office/powerpoint/2010/main" val="1875957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7</a:t>
            </a:fld>
            <a:endParaRPr lang="zh-CN" altLang="en-US"/>
          </a:p>
        </p:txBody>
      </p:sp>
    </p:spTree>
    <p:extLst>
      <p:ext uri="{BB962C8B-B14F-4D97-AF65-F5344CB8AC3E}">
        <p14:creationId xmlns:p14="http://schemas.microsoft.com/office/powerpoint/2010/main" val="1522831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8</a:t>
            </a:fld>
            <a:endParaRPr lang="zh-CN" altLang="en-US"/>
          </a:p>
        </p:txBody>
      </p:sp>
    </p:spTree>
    <p:extLst>
      <p:ext uri="{BB962C8B-B14F-4D97-AF65-F5344CB8AC3E}">
        <p14:creationId xmlns:p14="http://schemas.microsoft.com/office/powerpoint/2010/main" val="263663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51B716-A251-4762-9CE2-8D190CDE0FA2}" type="slidenum">
              <a:rPr lang="zh-CN" altLang="en-US" smtClean="0"/>
              <a:t>9</a:t>
            </a:fld>
            <a:endParaRPr lang="zh-CN" altLang="en-US"/>
          </a:p>
        </p:txBody>
      </p:sp>
    </p:spTree>
    <p:extLst>
      <p:ext uri="{BB962C8B-B14F-4D97-AF65-F5344CB8AC3E}">
        <p14:creationId xmlns:p14="http://schemas.microsoft.com/office/powerpoint/2010/main" val="3397886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2E4A1-E210-4779-A660-07137CD9B15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3B555C9-53B5-49FD-9D38-190BAD68B9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088EF6F-AB60-4771-B27F-FB83E40C690F}"/>
              </a:ext>
            </a:extLst>
          </p:cNvPr>
          <p:cNvSpPr>
            <a:spLocks noGrp="1"/>
          </p:cNvSpPr>
          <p:nvPr>
            <p:ph type="dt" sz="half" idx="10"/>
          </p:nvPr>
        </p:nvSpPr>
        <p:spPr/>
        <p:txBody>
          <a:bodyPr/>
          <a:lstStyle/>
          <a:p>
            <a:fld id="{72AB437B-D118-4DD0-8A4A-152B91AA9A4A}" type="datetimeFigureOut">
              <a:rPr lang="zh-CN" altLang="en-US" smtClean="0"/>
              <a:t>2020/6/21</a:t>
            </a:fld>
            <a:endParaRPr lang="zh-CN" altLang="en-US"/>
          </a:p>
        </p:txBody>
      </p:sp>
      <p:sp>
        <p:nvSpPr>
          <p:cNvPr id="5" name="页脚占位符 4">
            <a:extLst>
              <a:ext uri="{FF2B5EF4-FFF2-40B4-BE49-F238E27FC236}">
                <a16:creationId xmlns:a16="http://schemas.microsoft.com/office/drawing/2014/main" id="{8795A6A8-0B8C-4492-A699-EBB855B504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D66D03-5B18-41AB-8B60-9E27B19763BE}"/>
              </a:ext>
            </a:extLst>
          </p:cNvPr>
          <p:cNvSpPr>
            <a:spLocks noGrp="1"/>
          </p:cNvSpPr>
          <p:nvPr>
            <p:ph type="sldNum" sz="quarter" idx="12"/>
          </p:nvPr>
        </p:nvSpPr>
        <p:spPr/>
        <p:txBody>
          <a:body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268919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2BC98-171E-44C8-B35F-EB72E101A8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36F3CA-B560-43BB-A5D6-8E24A5E130B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8EA3DD-6A02-4F44-96DD-9C7DC6367D99}"/>
              </a:ext>
            </a:extLst>
          </p:cNvPr>
          <p:cNvSpPr>
            <a:spLocks noGrp="1"/>
          </p:cNvSpPr>
          <p:nvPr>
            <p:ph type="dt" sz="half" idx="10"/>
          </p:nvPr>
        </p:nvSpPr>
        <p:spPr/>
        <p:txBody>
          <a:bodyPr/>
          <a:lstStyle/>
          <a:p>
            <a:fld id="{72AB437B-D118-4DD0-8A4A-152B91AA9A4A}" type="datetimeFigureOut">
              <a:rPr lang="zh-CN" altLang="en-US" smtClean="0"/>
              <a:t>2020/6/21</a:t>
            </a:fld>
            <a:endParaRPr lang="zh-CN" altLang="en-US"/>
          </a:p>
        </p:txBody>
      </p:sp>
      <p:sp>
        <p:nvSpPr>
          <p:cNvPr id="5" name="页脚占位符 4">
            <a:extLst>
              <a:ext uri="{FF2B5EF4-FFF2-40B4-BE49-F238E27FC236}">
                <a16:creationId xmlns:a16="http://schemas.microsoft.com/office/drawing/2014/main" id="{498ED42A-1FBC-41ED-8BCD-71C44F6A69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CD6007-5208-4717-A743-DD1A52C35D0D}"/>
              </a:ext>
            </a:extLst>
          </p:cNvPr>
          <p:cNvSpPr>
            <a:spLocks noGrp="1"/>
          </p:cNvSpPr>
          <p:nvPr>
            <p:ph type="sldNum" sz="quarter" idx="12"/>
          </p:nvPr>
        </p:nvSpPr>
        <p:spPr/>
        <p:txBody>
          <a:body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3898829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3172B5-0EBE-40E5-9394-A75213797E3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A0850C-2779-4405-A693-776ACFF53A6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4842D7-D18E-49B9-8572-CEBAD04740BE}"/>
              </a:ext>
            </a:extLst>
          </p:cNvPr>
          <p:cNvSpPr>
            <a:spLocks noGrp="1"/>
          </p:cNvSpPr>
          <p:nvPr>
            <p:ph type="dt" sz="half" idx="10"/>
          </p:nvPr>
        </p:nvSpPr>
        <p:spPr/>
        <p:txBody>
          <a:bodyPr/>
          <a:lstStyle/>
          <a:p>
            <a:fld id="{72AB437B-D118-4DD0-8A4A-152B91AA9A4A}" type="datetimeFigureOut">
              <a:rPr lang="zh-CN" altLang="en-US" smtClean="0"/>
              <a:t>2020/6/21</a:t>
            </a:fld>
            <a:endParaRPr lang="zh-CN" altLang="en-US"/>
          </a:p>
        </p:txBody>
      </p:sp>
      <p:sp>
        <p:nvSpPr>
          <p:cNvPr id="5" name="页脚占位符 4">
            <a:extLst>
              <a:ext uri="{FF2B5EF4-FFF2-40B4-BE49-F238E27FC236}">
                <a16:creationId xmlns:a16="http://schemas.microsoft.com/office/drawing/2014/main" id="{2A76ABD8-2669-4346-A800-C122854B0C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6B5CF8-EB59-4AA8-89AF-F98493D2B9D1}"/>
              </a:ext>
            </a:extLst>
          </p:cNvPr>
          <p:cNvSpPr>
            <a:spLocks noGrp="1"/>
          </p:cNvSpPr>
          <p:nvPr>
            <p:ph type="sldNum" sz="quarter" idx="12"/>
          </p:nvPr>
        </p:nvSpPr>
        <p:spPr/>
        <p:txBody>
          <a:body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69398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3D58F-1068-48AC-AC2C-7BE85C92D0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9B416B-0E1E-45AD-BB8E-FF515B03568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88E2517-561B-4EB6-8458-DFD3099339A1}"/>
              </a:ext>
            </a:extLst>
          </p:cNvPr>
          <p:cNvSpPr>
            <a:spLocks noGrp="1"/>
          </p:cNvSpPr>
          <p:nvPr>
            <p:ph type="dt" sz="half" idx="10"/>
          </p:nvPr>
        </p:nvSpPr>
        <p:spPr/>
        <p:txBody>
          <a:bodyPr/>
          <a:lstStyle/>
          <a:p>
            <a:fld id="{72AB437B-D118-4DD0-8A4A-152B91AA9A4A}" type="datetimeFigureOut">
              <a:rPr lang="zh-CN" altLang="en-US" smtClean="0"/>
              <a:t>2020/6/21</a:t>
            </a:fld>
            <a:endParaRPr lang="zh-CN" altLang="en-US"/>
          </a:p>
        </p:txBody>
      </p:sp>
      <p:sp>
        <p:nvSpPr>
          <p:cNvPr id="5" name="页脚占位符 4">
            <a:extLst>
              <a:ext uri="{FF2B5EF4-FFF2-40B4-BE49-F238E27FC236}">
                <a16:creationId xmlns:a16="http://schemas.microsoft.com/office/drawing/2014/main" id="{6843EC2A-97D4-4900-89CB-BBBEFE89F4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655806-B495-4DBE-807A-35A5DA0F8A59}"/>
              </a:ext>
            </a:extLst>
          </p:cNvPr>
          <p:cNvSpPr>
            <a:spLocks noGrp="1"/>
          </p:cNvSpPr>
          <p:nvPr>
            <p:ph type="sldNum" sz="quarter" idx="12"/>
          </p:nvPr>
        </p:nvSpPr>
        <p:spPr/>
        <p:txBody>
          <a:body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3777584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E0237-46C1-4510-94B3-7B02BDFEE5E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215E34-D166-4928-B3BB-E8DABA71C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1AE1033-3B55-491C-881F-4579A9F31EFC}"/>
              </a:ext>
            </a:extLst>
          </p:cNvPr>
          <p:cNvSpPr>
            <a:spLocks noGrp="1"/>
          </p:cNvSpPr>
          <p:nvPr>
            <p:ph type="dt" sz="half" idx="10"/>
          </p:nvPr>
        </p:nvSpPr>
        <p:spPr/>
        <p:txBody>
          <a:bodyPr/>
          <a:lstStyle/>
          <a:p>
            <a:fld id="{72AB437B-D118-4DD0-8A4A-152B91AA9A4A}" type="datetimeFigureOut">
              <a:rPr lang="zh-CN" altLang="en-US" smtClean="0"/>
              <a:t>2020/6/21</a:t>
            </a:fld>
            <a:endParaRPr lang="zh-CN" altLang="en-US"/>
          </a:p>
        </p:txBody>
      </p:sp>
      <p:sp>
        <p:nvSpPr>
          <p:cNvPr id="5" name="页脚占位符 4">
            <a:extLst>
              <a:ext uri="{FF2B5EF4-FFF2-40B4-BE49-F238E27FC236}">
                <a16:creationId xmlns:a16="http://schemas.microsoft.com/office/drawing/2014/main" id="{262D4AA7-9926-4CAB-B7B6-4D720294BF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988DC9-8A7B-4140-8971-997326F51A57}"/>
              </a:ext>
            </a:extLst>
          </p:cNvPr>
          <p:cNvSpPr>
            <a:spLocks noGrp="1"/>
          </p:cNvSpPr>
          <p:nvPr>
            <p:ph type="sldNum" sz="quarter" idx="12"/>
          </p:nvPr>
        </p:nvSpPr>
        <p:spPr/>
        <p:txBody>
          <a:body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102391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59D6D-A666-492E-B371-16C55A9298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4325AB-B439-49C1-B9B7-45CC192BDAF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80FD921-959B-4865-AD54-7944C356A56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E629105-5C3F-4E75-BB30-B961B1B067EF}"/>
              </a:ext>
            </a:extLst>
          </p:cNvPr>
          <p:cNvSpPr>
            <a:spLocks noGrp="1"/>
          </p:cNvSpPr>
          <p:nvPr>
            <p:ph type="dt" sz="half" idx="10"/>
          </p:nvPr>
        </p:nvSpPr>
        <p:spPr/>
        <p:txBody>
          <a:bodyPr/>
          <a:lstStyle/>
          <a:p>
            <a:fld id="{72AB437B-D118-4DD0-8A4A-152B91AA9A4A}" type="datetimeFigureOut">
              <a:rPr lang="zh-CN" altLang="en-US" smtClean="0"/>
              <a:t>2020/6/21</a:t>
            </a:fld>
            <a:endParaRPr lang="zh-CN" altLang="en-US"/>
          </a:p>
        </p:txBody>
      </p:sp>
      <p:sp>
        <p:nvSpPr>
          <p:cNvPr id="6" name="页脚占位符 5">
            <a:extLst>
              <a:ext uri="{FF2B5EF4-FFF2-40B4-BE49-F238E27FC236}">
                <a16:creationId xmlns:a16="http://schemas.microsoft.com/office/drawing/2014/main" id="{103B8737-50D3-4692-B5E8-F4C61066E0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54BBEE-CA3C-4FD4-A29B-07FDBC06EBAB}"/>
              </a:ext>
            </a:extLst>
          </p:cNvPr>
          <p:cNvSpPr>
            <a:spLocks noGrp="1"/>
          </p:cNvSpPr>
          <p:nvPr>
            <p:ph type="sldNum" sz="quarter" idx="12"/>
          </p:nvPr>
        </p:nvSpPr>
        <p:spPr/>
        <p:txBody>
          <a:body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754234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EE183-67E5-4722-85EC-D45A214F305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242697-AEB7-4D80-A7FB-3C5863E143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DB2B16-EDA9-4825-828A-336F3316CBA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6B93476-48FF-4D67-96DA-1A98B9747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CD00E88-FF03-4816-AB41-A1F245B4C8B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4E25181-C23A-4A5A-804E-C8E55DAC1DE6}"/>
              </a:ext>
            </a:extLst>
          </p:cNvPr>
          <p:cNvSpPr>
            <a:spLocks noGrp="1"/>
          </p:cNvSpPr>
          <p:nvPr>
            <p:ph type="dt" sz="half" idx="10"/>
          </p:nvPr>
        </p:nvSpPr>
        <p:spPr/>
        <p:txBody>
          <a:bodyPr/>
          <a:lstStyle/>
          <a:p>
            <a:fld id="{72AB437B-D118-4DD0-8A4A-152B91AA9A4A}" type="datetimeFigureOut">
              <a:rPr lang="zh-CN" altLang="en-US" smtClean="0"/>
              <a:t>2020/6/21</a:t>
            </a:fld>
            <a:endParaRPr lang="zh-CN" altLang="en-US"/>
          </a:p>
        </p:txBody>
      </p:sp>
      <p:sp>
        <p:nvSpPr>
          <p:cNvPr id="8" name="页脚占位符 7">
            <a:extLst>
              <a:ext uri="{FF2B5EF4-FFF2-40B4-BE49-F238E27FC236}">
                <a16:creationId xmlns:a16="http://schemas.microsoft.com/office/drawing/2014/main" id="{0B685636-6491-4413-AA13-0628F256CE0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B5D7BC8-AA42-4AE3-B433-A99A06F61A4D}"/>
              </a:ext>
            </a:extLst>
          </p:cNvPr>
          <p:cNvSpPr>
            <a:spLocks noGrp="1"/>
          </p:cNvSpPr>
          <p:nvPr>
            <p:ph type="sldNum" sz="quarter" idx="12"/>
          </p:nvPr>
        </p:nvSpPr>
        <p:spPr/>
        <p:txBody>
          <a:body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221015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52111-3ADE-49D1-9E1C-D7F9665B01F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0CA4AEB-A98D-40A4-AF38-DD47A29204BA}"/>
              </a:ext>
            </a:extLst>
          </p:cNvPr>
          <p:cNvSpPr>
            <a:spLocks noGrp="1"/>
          </p:cNvSpPr>
          <p:nvPr>
            <p:ph type="dt" sz="half" idx="10"/>
          </p:nvPr>
        </p:nvSpPr>
        <p:spPr/>
        <p:txBody>
          <a:bodyPr/>
          <a:lstStyle/>
          <a:p>
            <a:fld id="{72AB437B-D118-4DD0-8A4A-152B91AA9A4A}" type="datetimeFigureOut">
              <a:rPr lang="zh-CN" altLang="en-US" smtClean="0"/>
              <a:t>2020/6/21</a:t>
            </a:fld>
            <a:endParaRPr lang="zh-CN" altLang="en-US"/>
          </a:p>
        </p:txBody>
      </p:sp>
      <p:sp>
        <p:nvSpPr>
          <p:cNvPr id="4" name="页脚占位符 3">
            <a:extLst>
              <a:ext uri="{FF2B5EF4-FFF2-40B4-BE49-F238E27FC236}">
                <a16:creationId xmlns:a16="http://schemas.microsoft.com/office/drawing/2014/main" id="{EA02E21E-D161-4052-8D1F-AEFB63C6EFD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D36553D-7713-42B2-953F-E7AEE261BEC6}"/>
              </a:ext>
            </a:extLst>
          </p:cNvPr>
          <p:cNvSpPr>
            <a:spLocks noGrp="1"/>
          </p:cNvSpPr>
          <p:nvPr>
            <p:ph type="sldNum" sz="quarter" idx="12"/>
          </p:nvPr>
        </p:nvSpPr>
        <p:spPr/>
        <p:txBody>
          <a:body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598127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E8BC98-53A9-4F45-8588-907938C5BB10}"/>
              </a:ext>
            </a:extLst>
          </p:cNvPr>
          <p:cNvSpPr>
            <a:spLocks noGrp="1"/>
          </p:cNvSpPr>
          <p:nvPr>
            <p:ph type="dt" sz="half" idx="10"/>
          </p:nvPr>
        </p:nvSpPr>
        <p:spPr/>
        <p:txBody>
          <a:bodyPr/>
          <a:lstStyle/>
          <a:p>
            <a:fld id="{72AB437B-D118-4DD0-8A4A-152B91AA9A4A}" type="datetimeFigureOut">
              <a:rPr lang="zh-CN" altLang="en-US" smtClean="0"/>
              <a:t>2020/6/21</a:t>
            </a:fld>
            <a:endParaRPr lang="zh-CN" altLang="en-US"/>
          </a:p>
        </p:txBody>
      </p:sp>
      <p:sp>
        <p:nvSpPr>
          <p:cNvPr id="3" name="页脚占位符 2">
            <a:extLst>
              <a:ext uri="{FF2B5EF4-FFF2-40B4-BE49-F238E27FC236}">
                <a16:creationId xmlns:a16="http://schemas.microsoft.com/office/drawing/2014/main" id="{EDB0AAC9-579C-4E3D-9DFA-629EDA49EED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A61B1D5-2F46-4AC4-8317-335D3926DBF4}"/>
              </a:ext>
            </a:extLst>
          </p:cNvPr>
          <p:cNvSpPr>
            <a:spLocks noGrp="1"/>
          </p:cNvSpPr>
          <p:nvPr>
            <p:ph type="sldNum" sz="quarter" idx="12"/>
          </p:nvPr>
        </p:nvSpPr>
        <p:spPr/>
        <p:txBody>
          <a:body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3241671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9F547-A190-4873-8655-D946890454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3E17E63-A7C6-4263-8B89-C68DBE9823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58929DF-762F-4989-9C15-ABF629D55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4444E83-FDDC-4C74-B303-891F48FD0944}"/>
              </a:ext>
            </a:extLst>
          </p:cNvPr>
          <p:cNvSpPr>
            <a:spLocks noGrp="1"/>
          </p:cNvSpPr>
          <p:nvPr>
            <p:ph type="dt" sz="half" idx="10"/>
          </p:nvPr>
        </p:nvSpPr>
        <p:spPr/>
        <p:txBody>
          <a:bodyPr/>
          <a:lstStyle/>
          <a:p>
            <a:fld id="{72AB437B-D118-4DD0-8A4A-152B91AA9A4A}" type="datetimeFigureOut">
              <a:rPr lang="zh-CN" altLang="en-US" smtClean="0"/>
              <a:t>2020/6/21</a:t>
            </a:fld>
            <a:endParaRPr lang="zh-CN" altLang="en-US"/>
          </a:p>
        </p:txBody>
      </p:sp>
      <p:sp>
        <p:nvSpPr>
          <p:cNvPr id="6" name="页脚占位符 5">
            <a:extLst>
              <a:ext uri="{FF2B5EF4-FFF2-40B4-BE49-F238E27FC236}">
                <a16:creationId xmlns:a16="http://schemas.microsoft.com/office/drawing/2014/main" id="{E48B3407-79A9-4C77-9A1A-86080447EA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4E32DA-F4AE-4EF7-9129-C76F9EEC7DC5}"/>
              </a:ext>
            </a:extLst>
          </p:cNvPr>
          <p:cNvSpPr>
            <a:spLocks noGrp="1"/>
          </p:cNvSpPr>
          <p:nvPr>
            <p:ph type="sldNum" sz="quarter" idx="12"/>
          </p:nvPr>
        </p:nvSpPr>
        <p:spPr/>
        <p:txBody>
          <a:body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154492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15B3F-411E-448E-9DFC-EAB7F23B70D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F23361A-FFBB-4AF3-B6FD-5A9144B72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5B6EB05-37D8-468C-A220-2E0054AF4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5ED90B8-A72C-4410-A083-0532C9A10BC9}"/>
              </a:ext>
            </a:extLst>
          </p:cNvPr>
          <p:cNvSpPr>
            <a:spLocks noGrp="1"/>
          </p:cNvSpPr>
          <p:nvPr>
            <p:ph type="dt" sz="half" idx="10"/>
          </p:nvPr>
        </p:nvSpPr>
        <p:spPr/>
        <p:txBody>
          <a:bodyPr/>
          <a:lstStyle/>
          <a:p>
            <a:fld id="{72AB437B-D118-4DD0-8A4A-152B91AA9A4A}" type="datetimeFigureOut">
              <a:rPr lang="zh-CN" altLang="en-US" smtClean="0"/>
              <a:t>2020/6/21</a:t>
            </a:fld>
            <a:endParaRPr lang="zh-CN" altLang="en-US"/>
          </a:p>
        </p:txBody>
      </p:sp>
      <p:sp>
        <p:nvSpPr>
          <p:cNvPr id="6" name="页脚占位符 5">
            <a:extLst>
              <a:ext uri="{FF2B5EF4-FFF2-40B4-BE49-F238E27FC236}">
                <a16:creationId xmlns:a16="http://schemas.microsoft.com/office/drawing/2014/main" id="{52A48C88-C995-4366-BD0D-EA16030EDF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082A0B-FC2D-405C-9AAF-3CC2ADCBDF86}"/>
              </a:ext>
            </a:extLst>
          </p:cNvPr>
          <p:cNvSpPr>
            <a:spLocks noGrp="1"/>
          </p:cNvSpPr>
          <p:nvPr>
            <p:ph type="sldNum" sz="quarter" idx="12"/>
          </p:nvPr>
        </p:nvSpPr>
        <p:spPr/>
        <p:txBody>
          <a:body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199519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674597-E0FC-40D1-96CF-475B0BD805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D8FF45B-B0A3-4CDE-9E28-904A23669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356CB1-C5D9-49FF-98BE-BAEE3DA85D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B437B-D118-4DD0-8A4A-152B91AA9A4A}" type="datetimeFigureOut">
              <a:rPr lang="zh-CN" altLang="en-US" smtClean="0"/>
              <a:t>2020/6/21</a:t>
            </a:fld>
            <a:endParaRPr lang="zh-CN" altLang="en-US"/>
          </a:p>
        </p:txBody>
      </p:sp>
      <p:sp>
        <p:nvSpPr>
          <p:cNvPr id="5" name="页脚占位符 4">
            <a:extLst>
              <a:ext uri="{FF2B5EF4-FFF2-40B4-BE49-F238E27FC236}">
                <a16:creationId xmlns:a16="http://schemas.microsoft.com/office/drawing/2014/main" id="{0806E95D-75F7-4B66-905E-3DCE6CA031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A772F0C-AA19-4F3F-A023-CB6B11920B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500CB5-CE98-4996-8706-A911A4E1024C}" type="slidenum">
              <a:rPr lang="zh-CN" altLang="en-US" smtClean="0"/>
              <a:t>‹#›</a:t>
            </a:fld>
            <a:endParaRPr lang="zh-CN" altLang="en-US"/>
          </a:p>
        </p:txBody>
      </p:sp>
    </p:spTree>
    <p:extLst>
      <p:ext uri="{BB962C8B-B14F-4D97-AF65-F5344CB8AC3E}">
        <p14:creationId xmlns:p14="http://schemas.microsoft.com/office/powerpoint/2010/main" val="1669261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microsoft.com/office/2007/relationships/hdphoto" Target="../media/hdphoto9.wdp"/><Relationship Id="rId4" Type="http://schemas.openxmlformats.org/officeDocument/2006/relationships/image" Target="../media/image15.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microsoft.com/office/2007/relationships/hdphoto" Target="../media/hdphoto5.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6.png"/><Relationship Id="rId5" Type="http://schemas.openxmlformats.org/officeDocument/2006/relationships/image" Target="../media/image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png"/><Relationship Id="rId1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9.jpg"/><Relationship Id="rId4" Type="http://schemas.openxmlformats.org/officeDocument/2006/relationships/image" Target="../media/image48.webp"/></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51.pn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53.png"/><Relationship Id="rId7" Type="http://schemas.openxmlformats.org/officeDocument/2006/relationships/image" Target="../media/image18.png"/><Relationship Id="rId12"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57.png"/><Relationship Id="rId5" Type="http://schemas.openxmlformats.org/officeDocument/2006/relationships/image" Target="../media/image55.png"/><Relationship Id="rId10" Type="http://schemas.openxmlformats.org/officeDocument/2006/relationships/image" Target="../media/image15.svg"/><Relationship Id="rId4" Type="http://schemas.openxmlformats.org/officeDocument/2006/relationships/image" Target="../media/image54.jpg"/><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jp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83.jpeg"/><Relationship Id="rId4" Type="http://schemas.openxmlformats.org/officeDocument/2006/relationships/image" Target="../media/image8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0.jpeg"/><Relationship Id="rId7" Type="http://schemas.openxmlformats.org/officeDocument/2006/relationships/image" Target="../media/image21.sv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8.wdp"/><Relationship Id="rId10" Type="http://schemas.openxmlformats.org/officeDocument/2006/relationships/image" Target="../media/image86.png"/><Relationship Id="rId4" Type="http://schemas.openxmlformats.org/officeDocument/2006/relationships/image" Target="../media/image31.png"/><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svg"/><Relationship Id="rId11" Type="http://schemas.openxmlformats.org/officeDocument/2006/relationships/image" Target="../media/image19.png"/><Relationship Id="rId5" Type="http://schemas.openxmlformats.org/officeDocument/2006/relationships/image" Target="../media/image14.png"/><Relationship Id="rId10" Type="http://schemas.microsoft.com/office/2007/relationships/hdphoto" Target="../media/hdphoto7.wdp"/><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10" Type="http://schemas.microsoft.com/office/2007/relationships/hdphoto" Target="../media/hdphoto7.wdp"/><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jpeg"/><Relationship Id="rId7" Type="http://schemas.openxmlformats.org/officeDocument/2006/relationships/image" Target="../media/image33.sv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2.png"/><Relationship Id="rId11" Type="http://schemas.microsoft.com/office/2007/relationships/hdphoto" Target="../media/hdphoto7.wdp"/><Relationship Id="rId5" Type="http://schemas.microsoft.com/office/2007/relationships/hdphoto" Target="../media/hdphoto8.wdp"/><Relationship Id="rId10" Type="http://schemas.openxmlformats.org/officeDocument/2006/relationships/image" Target="../media/image18.png"/><Relationship Id="rId4" Type="http://schemas.openxmlformats.org/officeDocument/2006/relationships/image" Target="../media/image31.png"/><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09BD4-1315-473F-87F9-8EB8FBF6EBB7}"/>
              </a:ext>
            </a:extLst>
          </p:cNvPr>
          <p:cNvSpPr>
            <a:spLocks noGrp="1"/>
          </p:cNvSpPr>
          <p:nvPr>
            <p:ph type="ctrTitle"/>
          </p:nvPr>
        </p:nvSpPr>
        <p:spPr/>
        <p:txBody>
          <a:bodyPr/>
          <a:lstStyle/>
          <a:p>
            <a:r>
              <a:rPr lang="en-US" altLang="zh-CN" dirty="0"/>
              <a:t>Human-Following Mobile Robot</a:t>
            </a:r>
            <a:endParaRPr lang="zh-CN" altLang="en-US" dirty="0"/>
          </a:p>
        </p:txBody>
      </p:sp>
      <p:sp>
        <p:nvSpPr>
          <p:cNvPr id="3" name="副标题 2">
            <a:extLst>
              <a:ext uri="{FF2B5EF4-FFF2-40B4-BE49-F238E27FC236}">
                <a16:creationId xmlns:a16="http://schemas.microsoft.com/office/drawing/2014/main" id="{E57DD527-BFFC-4356-9913-90CA2604EA44}"/>
              </a:ext>
            </a:extLst>
          </p:cNvPr>
          <p:cNvSpPr>
            <a:spLocks noGrp="1"/>
          </p:cNvSpPr>
          <p:nvPr>
            <p:ph type="subTitle" idx="1"/>
          </p:nvPr>
        </p:nvSpPr>
        <p:spPr>
          <a:xfrm>
            <a:off x="1524000" y="4079558"/>
            <a:ext cx="9144000" cy="1655762"/>
          </a:xfrm>
        </p:spPr>
        <p:txBody>
          <a:bodyPr>
            <a:normAutofit lnSpcReduction="10000"/>
          </a:bodyPr>
          <a:lstStyle/>
          <a:p>
            <a:r>
              <a:rPr lang="en-US" altLang="zh-CN" dirty="0"/>
              <a:t>Group Name: Gravity-N1</a:t>
            </a:r>
          </a:p>
          <a:p>
            <a:r>
              <a:rPr lang="en-US" altLang="zh-CN" dirty="0"/>
              <a:t>Members</a:t>
            </a:r>
            <a:r>
              <a:rPr lang="zh-CN" altLang="en-US" dirty="0"/>
              <a:t>：</a:t>
            </a:r>
            <a:r>
              <a:rPr lang="en-US" altLang="zh-CN" dirty="0"/>
              <a:t>LIU Ben, ZHANG </a:t>
            </a:r>
            <a:r>
              <a:rPr lang="en-US" altLang="zh-CN" dirty="0" err="1"/>
              <a:t>Jiahao</a:t>
            </a:r>
            <a:r>
              <a:rPr lang="en-US" altLang="zh-CN" dirty="0"/>
              <a:t>, LI hui, </a:t>
            </a:r>
          </a:p>
          <a:p>
            <a:r>
              <a:rPr lang="en-US" altLang="zh-CN" dirty="0"/>
              <a:t>SHI </a:t>
            </a:r>
            <a:r>
              <a:rPr lang="en-US" altLang="zh-CN" dirty="0" err="1"/>
              <a:t>Feifei</a:t>
            </a:r>
            <a:r>
              <a:rPr lang="en-US" altLang="zh-CN" dirty="0"/>
              <a:t>, FENG </a:t>
            </a:r>
            <a:r>
              <a:rPr lang="en-US" altLang="zh-CN" dirty="0" err="1"/>
              <a:t>Zicheng</a:t>
            </a:r>
            <a:r>
              <a:rPr lang="en-US" altLang="zh-CN" dirty="0"/>
              <a:t>, ZHANG</a:t>
            </a:r>
            <a:r>
              <a:rPr lang="zh-CN" altLang="en-US" dirty="0"/>
              <a:t> </a:t>
            </a:r>
            <a:r>
              <a:rPr lang="en-US" altLang="zh-CN" dirty="0"/>
              <a:t>Cheng</a:t>
            </a:r>
          </a:p>
          <a:p>
            <a:r>
              <a:rPr lang="en-US" altLang="zh-CN" dirty="0" err="1"/>
              <a:t>Github:https</a:t>
            </a:r>
            <a:r>
              <a:rPr lang="en-US" altLang="zh-CN" dirty="0"/>
              <a:t>://github.com/Gravity-N1</a:t>
            </a:r>
          </a:p>
        </p:txBody>
      </p:sp>
      <p:pic>
        <p:nvPicPr>
          <p:cNvPr id="5" name="图片 4">
            <a:extLst>
              <a:ext uri="{FF2B5EF4-FFF2-40B4-BE49-F238E27FC236}">
                <a16:creationId xmlns:a16="http://schemas.microsoft.com/office/drawing/2014/main" id="{BA7BAF56-B35F-4CF9-ADE8-4DEC18C6B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667" y="-1529080"/>
            <a:ext cx="6986067" cy="4936710"/>
          </a:xfrm>
          <a:prstGeom prst="rect">
            <a:avLst/>
          </a:prstGeom>
        </p:spPr>
      </p:pic>
    </p:spTree>
    <p:extLst>
      <p:ext uri="{BB962C8B-B14F-4D97-AF65-F5344CB8AC3E}">
        <p14:creationId xmlns:p14="http://schemas.microsoft.com/office/powerpoint/2010/main" val="1443633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D64179-EE55-458C-A72F-B2066742474C}"/>
              </a:ext>
            </a:extLst>
          </p:cNvPr>
          <p:cNvSpPr>
            <a:spLocks noGrp="1"/>
          </p:cNvSpPr>
          <p:nvPr>
            <p:ph type="title"/>
          </p:nvPr>
        </p:nvSpPr>
        <p:spPr/>
        <p:txBody>
          <a:bodyPr/>
          <a:lstStyle/>
          <a:p>
            <a:r>
              <a:rPr lang="en-US" altLang="zh-CN" dirty="0"/>
              <a:t>UWB Localization</a:t>
            </a:r>
            <a:endParaRPr lang="zh-CN" altLang="en-US" dirty="0"/>
          </a:p>
        </p:txBody>
      </p:sp>
      <p:sp>
        <p:nvSpPr>
          <p:cNvPr id="7" name="平行四边形 6">
            <a:extLst>
              <a:ext uri="{FF2B5EF4-FFF2-40B4-BE49-F238E27FC236}">
                <a16:creationId xmlns:a16="http://schemas.microsoft.com/office/drawing/2014/main" id="{774A7D7F-856D-42C5-9EE1-C0E3CD65981C}"/>
              </a:ext>
            </a:extLst>
          </p:cNvPr>
          <p:cNvSpPr/>
          <p:nvPr/>
        </p:nvSpPr>
        <p:spPr>
          <a:xfrm rot="1406907">
            <a:off x="2308564" y="3127874"/>
            <a:ext cx="8401774" cy="3472799"/>
          </a:xfrm>
          <a:prstGeom prst="parallelogram">
            <a:avLst>
              <a:gd name="adj" fmla="val 10291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AA1EDD7E-B705-4901-AF4E-1A5E7119DA8D}"/>
              </a:ext>
            </a:extLst>
          </p:cNvPr>
          <p:cNvGrpSpPr/>
          <p:nvPr/>
        </p:nvGrpSpPr>
        <p:grpSpPr>
          <a:xfrm>
            <a:off x="7437957" y="2781504"/>
            <a:ext cx="914400" cy="1427160"/>
            <a:chOff x="7532634" y="3091673"/>
            <a:chExt cx="914400" cy="1427160"/>
          </a:xfrm>
        </p:grpSpPr>
        <p:pic>
          <p:nvPicPr>
            <p:cNvPr id="12" name="图形 11" descr="步行">
              <a:extLst>
                <a:ext uri="{FF2B5EF4-FFF2-40B4-BE49-F238E27FC236}">
                  <a16:creationId xmlns:a16="http://schemas.microsoft.com/office/drawing/2014/main" id="{DC3D3F3B-017E-4E0F-BC5B-660FCF2215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2634" y="3604433"/>
              <a:ext cx="914400" cy="914400"/>
            </a:xfrm>
            <a:prstGeom prst="rect">
              <a:avLst/>
            </a:prstGeom>
          </p:spPr>
        </p:pic>
        <p:pic>
          <p:nvPicPr>
            <p:cNvPr id="13" name="图形 12" descr="标记">
              <a:extLst>
                <a:ext uri="{FF2B5EF4-FFF2-40B4-BE49-F238E27FC236}">
                  <a16:creationId xmlns:a16="http://schemas.microsoft.com/office/drawing/2014/main" id="{9219C195-B4F4-4439-A8E7-C29F77DBD4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9834" y="3091673"/>
              <a:ext cx="360000" cy="360000"/>
            </a:xfrm>
            <a:prstGeom prst="rect">
              <a:avLst/>
            </a:prstGeom>
          </p:spPr>
        </p:pic>
        <p:cxnSp>
          <p:nvCxnSpPr>
            <p:cNvPr id="14" name="直接连接符 13">
              <a:extLst>
                <a:ext uri="{FF2B5EF4-FFF2-40B4-BE49-F238E27FC236}">
                  <a16:creationId xmlns:a16="http://schemas.microsoft.com/office/drawing/2014/main" id="{31737DCF-57EA-4ABE-B8AD-77317787718E}"/>
                </a:ext>
              </a:extLst>
            </p:cNvPr>
            <p:cNvCxnSpPr>
              <a:stCxn id="13" idx="2"/>
              <a:endCxn id="12" idx="0"/>
            </p:cNvCxnSpPr>
            <p:nvPr/>
          </p:nvCxnSpPr>
          <p:spPr>
            <a:xfrm>
              <a:off x="7989834" y="3451673"/>
              <a:ext cx="0" cy="152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A595CE8B-54A9-4199-B092-DE8D10C10C42}"/>
              </a:ext>
            </a:extLst>
          </p:cNvPr>
          <p:cNvGrpSpPr/>
          <p:nvPr/>
        </p:nvGrpSpPr>
        <p:grpSpPr>
          <a:xfrm>
            <a:off x="4800876" y="4864273"/>
            <a:ext cx="1330217" cy="941831"/>
            <a:chOff x="6288944" y="4566436"/>
            <a:chExt cx="1330217" cy="941831"/>
          </a:xfrm>
        </p:grpSpPr>
        <p:pic>
          <p:nvPicPr>
            <p:cNvPr id="16" name="图形 15" descr="标记">
              <a:extLst>
                <a:ext uri="{FF2B5EF4-FFF2-40B4-BE49-F238E27FC236}">
                  <a16:creationId xmlns:a16="http://schemas.microsoft.com/office/drawing/2014/main" id="{E09E41E2-5057-4C0D-A146-A4A1B1F093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0901" y="4566436"/>
              <a:ext cx="360000" cy="360000"/>
            </a:xfrm>
            <a:prstGeom prst="rect">
              <a:avLst/>
            </a:prstGeom>
          </p:spPr>
        </p:pic>
        <p:pic>
          <p:nvPicPr>
            <p:cNvPr id="17" name="Picture 2" descr="Autonomous Mobile Robots Icon, HD Png Download - kindpng">
              <a:extLst>
                <a:ext uri="{FF2B5EF4-FFF2-40B4-BE49-F238E27FC236}">
                  <a16:creationId xmlns:a16="http://schemas.microsoft.com/office/drawing/2014/main" id="{29BD7D87-F557-4CD6-B37E-D609A8741B1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88944" y="4671593"/>
              <a:ext cx="1330217" cy="83667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连接符 17">
              <a:extLst>
                <a:ext uri="{FF2B5EF4-FFF2-40B4-BE49-F238E27FC236}">
                  <a16:creationId xmlns:a16="http://schemas.microsoft.com/office/drawing/2014/main" id="{0A5953BA-4E4F-4456-B869-4695599387A5}"/>
                </a:ext>
              </a:extLst>
            </p:cNvPr>
            <p:cNvCxnSpPr/>
            <p:nvPr/>
          </p:nvCxnSpPr>
          <p:spPr>
            <a:xfrm>
              <a:off x="6860901" y="4926436"/>
              <a:ext cx="0" cy="16349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21" name="任意多边形: 形状 20">
            <a:extLst>
              <a:ext uri="{FF2B5EF4-FFF2-40B4-BE49-F238E27FC236}">
                <a16:creationId xmlns:a16="http://schemas.microsoft.com/office/drawing/2014/main" id="{DD009090-9B56-4D47-89B9-88904E2DAEF6}"/>
              </a:ext>
            </a:extLst>
          </p:cNvPr>
          <p:cNvSpPr/>
          <p:nvPr/>
        </p:nvSpPr>
        <p:spPr>
          <a:xfrm>
            <a:off x="6596591" y="4197325"/>
            <a:ext cx="1263454" cy="767130"/>
          </a:xfrm>
          <a:custGeom>
            <a:avLst/>
            <a:gdLst>
              <a:gd name="connsiteX0" fmla="*/ 0 w 2573267"/>
              <a:gd name="connsiteY0" fmla="*/ 2362874 h 2362874"/>
              <a:gd name="connsiteX1" fmla="*/ 1780247 w 2573267"/>
              <a:gd name="connsiteY1" fmla="*/ 1561763 h 2362874"/>
              <a:gd name="connsiteX2" fmla="*/ 979136 w 2573267"/>
              <a:gd name="connsiteY2" fmla="*/ 1051964 h 2362874"/>
              <a:gd name="connsiteX3" fmla="*/ 1772155 w 2573267"/>
              <a:gd name="connsiteY3" fmla="*/ 283221 h 2362874"/>
              <a:gd name="connsiteX4" fmla="*/ 2443794 w 2573267"/>
              <a:gd name="connsiteY4" fmla="*/ 695915 h 2362874"/>
              <a:gd name="connsiteX5" fmla="*/ 2573267 w 2573267"/>
              <a:gd name="connsiteY5" fmla="*/ 0 h 236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267" h="2362874">
                <a:moveTo>
                  <a:pt x="0" y="2362874"/>
                </a:moveTo>
                <a:cubicBezTo>
                  <a:pt x="808529" y="2071561"/>
                  <a:pt x="1617058" y="1780248"/>
                  <a:pt x="1780247" y="1561763"/>
                </a:cubicBezTo>
                <a:cubicBezTo>
                  <a:pt x="1943436" y="1343278"/>
                  <a:pt x="980485" y="1265054"/>
                  <a:pt x="979136" y="1051964"/>
                </a:cubicBezTo>
                <a:cubicBezTo>
                  <a:pt x="977787" y="838874"/>
                  <a:pt x="1528045" y="342562"/>
                  <a:pt x="1772155" y="283221"/>
                </a:cubicBezTo>
                <a:cubicBezTo>
                  <a:pt x="2016265" y="223879"/>
                  <a:pt x="2310275" y="743118"/>
                  <a:pt x="2443794" y="695915"/>
                </a:cubicBezTo>
                <a:cubicBezTo>
                  <a:pt x="2577313" y="648712"/>
                  <a:pt x="2495044" y="40460"/>
                  <a:pt x="257326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58683668-A2F9-46EC-A3DC-DCDFC71069C7}"/>
              </a:ext>
            </a:extLst>
          </p:cNvPr>
          <p:cNvGrpSpPr/>
          <p:nvPr/>
        </p:nvGrpSpPr>
        <p:grpSpPr>
          <a:xfrm>
            <a:off x="5811761" y="3788227"/>
            <a:ext cx="1130977" cy="2921272"/>
            <a:chOff x="2330283" y="1973974"/>
            <a:chExt cx="914400" cy="2470207"/>
          </a:xfrm>
        </p:grpSpPr>
        <p:pic>
          <p:nvPicPr>
            <p:cNvPr id="36" name="图片 35">
              <a:extLst>
                <a:ext uri="{FF2B5EF4-FFF2-40B4-BE49-F238E27FC236}">
                  <a16:creationId xmlns:a16="http://schemas.microsoft.com/office/drawing/2014/main" id="{F43A9158-A092-489B-99A3-3A6A6E152225}"/>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330283" y="1973974"/>
              <a:ext cx="914400" cy="691563"/>
            </a:xfrm>
            <a:prstGeom prst="rect">
              <a:avLst/>
            </a:prstGeom>
          </p:spPr>
        </p:pic>
        <p:cxnSp>
          <p:nvCxnSpPr>
            <p:cNvPr id="37" name="直接连接符 36">
              <a:extLst>
                <a:ext uri="{FF2B5EF4-FFF2-40B4-BE49-F238E27FC236}">
                  <a16:creationId xmlns:a16="http://schemas.microsoft.com/office/drawing/2014/main" id="{A5CD37E7-6FEB-42AE-89F4-7B8C098A9ED8}"/>
                </a:ext>
              </a:extLst>
            </p:cNvPr>
            <p:cNvCxnSpPr/>
            <p:nvPr/>
          </p:nvCxnSpPr>
          <p:spPr>
            <a:xfrm flipV="1">
              <a:off x="2787484" y="2359742"/>
              <a:ext cx="0" cy="2084439"/>
            </a:xfrm>
            <a:prstGeom prst="line">
              <a:avLst/>
            </a:prstGeom>
            <a:ln w="28575">
              <a:solidFill>
                <a:srgbClr val="707070"/>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2DEBAA86-B5AC-4564-AD75-93563641E490}"/>
              </a:ext>
            </a:extLst>
          </p:cNvPr>
          <p:cNvGrpSpPr/>
          <p:nvPr/>
        </p:nvGrpSpPr>
        <p:grpSpPr>
          <a:xfrm>
            <a:off x="6298271" y="1399183"/>
            <a:ext cx="596640" cy="1611794"/>
            <a:chOff x="2330283" y="1973974"/>
            <a:chExt cx="914400" cy="2470207"/>
          </a:xfrm>
        </p:grpSpPr>
        <p:pic>
          <p:nvPicPr>
            <p:cNvPr id="39" name="图片 38">
              <a:extLst>
                <a:ext uri="{FF2B5EF4-FFF2-40B4-BE49-F238E27FC236}">
                  <a16:creationId xmlns:a16="http://schemas.microsoft.com/office/drawing/2014/main" id="{731E388E-12AF-4BD5-BF32-D47812B7E041}"/>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330283" y="1973974"/>
              <a:ext cx="914400" cy="691563"/>
            </a:xfrm>
            <a:prstGeom prst="rect">
              <a:avLst/>
            </a:prstGeom>
          </p:spPr>
        </p:pic>
        <p:cxnSp>
          <p:nvCxnSpPr>
            <p:cNvPr id="40" name="直接连接符 39">
              <a:extLst>
                <a:ext uri="{FF2B5EF4-FFF2-40B4-BE49-F238E27FC236}">
                  <a16:creationId xmlns:a16="http://schemas.microsoft.com/office/drawing/2014/main" id="{5A442452-4F1D-4127-8204-267B5248197D}"/>
                </a:ext>
              </a:extLst>
            </p:cNvPr>
            <p:cNvCxnSpPr/>
            <p:nvPr/>
          </p:nvCxnSpPr>
          <p:spPr>
            <a:xfrm flipV="1">
              <a:off x="2787484" y="2359742"/>
              <a:ext cx="0" cy="2084439"/>
            </a:xfrm>
            <a:prstGeom prst="line">
              <a:avLst/>
            </a:prstGeom>
            <a:ln w="28575">
              <a:solidFill>
                <a:srgbClr val="707070"/>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07CE8483-D628-4ECA-B2C6-74BE4948E193}"/>
              </a:ext>
            </a:extLst>
          </p:cNvPr>
          <p:cNvGrpSpPr/>
          <p:nvPr/>
        </p:nvGrpSpPr>
        <p:grpSpPr>
          <a:xfrm>
            <a:off x="10646360" y="2763342"/>
            <a:ext cx="799975" cy="2161093"/>
            <a:chOff x="2330283" y="1973974"/>
            <a:chExt cx="914400" cy="2470207"/>
          </a:xfrm>
        </p:grpSpPr>
        <p:pic>
          <p:nvPicPr>
            <p:cNvPr id="42" name="图片 41">
              <a:extLst>
                <a:ext uri="{FF2B5EF4-FFF2-40B4-BE49-F238E27FC236}">
                  <a16:creationId xmlns:a16="http://schemas.microsoft.com/office/drawing/2014/main" id="{321E2564-A68A-40E9-AB74-37BE12CECF3D}"/>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330283" y="1973974"/>
              <a:ext cx="914400" cy="691563"/>
            </a:xfrm>
            <a:prstGeom prst="rect">
              <a:avLst/>
            </a:prstGeom>
          </p:spPr>
        </p:pic>
        <p:cxnSp>
          <p:nvCxnSpPr>
            <p:cNvPr id="43" name="直接连接符 42">
              <a:extLst>
                <a:ext uri="{FF2B5EF4-FFF2-40B4-BE49-F238E27FC236}">
                  <a16:creationId xmlns:a16="http://schemas.microsoft.com/office/drawing/2014/main" id="{7FB55FCE-051A-4DEB-9ED2-CDE9B4013DE4}"/>
                </a:ext>
              </a:extLst>
            </p:cNvPr>
            <p:cNvCxnSpPr/>
            <p:nvPr/>
          </p:nvCxnSpPr>
          <p:spPr>
            <a:xfrm flipV="1">
              <a:off x="2787484" y="2359742"/>
              <a:ext cx="0" cy="2084439"/>
            </a:xfrm>
            <a:prstGeom prst="line">
              <a:avLst/>
            </a:prstGeom>
            <a:ln w="28575">
              <a:solidFill>
                <a:srgbClr val="707070"/>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E12CBF3B-CD36-4EEC-8536-4C7EAF5F078F}"/>
              </a:ext>
            </a:extLst>
          </p:cNvPr>
          <p:cNvGrpSpPr/>
          <p:nvPr/>
        </p:nvGrpSpPr>
        <p:grpSpPr>
          <a:xfrm>
            <a:off x="1564536" y="2610942"/>
            <a:ext cx="799975" cy="2161093"/>
            <a:chOff x="2330283" y="1973974"/>
            <a:chExt cx="914400" cy="2470207"/>
          </a:xfrm>
        </p:grpSpPr>
        <p:pic>
          <p:nvPicPr>
            <p:cNvPr id="45" name="图片 44">
              <a:extLst>
                <a:ext uri="{FF2B5EF4-FFF2-40B4-BE49-F238E27FC236}">
                  <a16:creationId xmlns:a16="http://schemas.microsoft.com/office/drawing/2014/main" id="{8B8C2708-35CB-40A7-BE2F-BF918778B6B1}"/>
                </a:ext>
              </a:extLst>
            </p:cNvPr>
            <p:cNvPicPr>
              <a:picLocks noChangeAspect="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330283" y="1973974"/>
              <a:ext cx="914400" cy="691563"/>
            </a:xfrm>
            <a:prstGeom prst="rect">
              <a:avLst/>
            </a:prstGeom>
          </p:spPr>
        </p:pic>
        <p:cxnSp>
          <p:nvCxnSpPr>
            <p:cNvPr id="46" name="直接连接符 45">
              <a:extLst>
                <a:ext uri="{FF2B5EF4-FFF2-40B4-BE49-F238E27FC236}">
                  <a16:creationId xmlns:a16="http://schemas.microsoft.com/office/drawing/2014/main" id="{8EF3B765-329A-48C6-B81F-AA4B2F727D75}"/>
                </a:ext>
              </a:extLst>
            </p:cNvPr>
            <p:cNvCxnSpPr/>
            <p:nvPr/>
          </p:nvCxnSpPr>
          <p:spPr>
            <a:xfrm flipV="1">
              <a:off x="2787484" y="2359742"/>
              <a:ext cx="0" cy="2084439"/>
            </a:xfrm>
            <a:prstGeom prst="line">
              <a:avLst/>
            </a:prstGeom>
            <a:ln w="28575">
              <a:solidFill>
                <a:srgbClr val="707070"/>
              </a:solidFill>
            </a:ln>
          </p:spPr>
          <p:style>
            <a:lnRef idx="1">
              <a:schemeClr val="accent1"/>
            </a:lnRef>
            <a:fillRef idx="0">
              <a:schemeClr val="accent1"/>
            </a:fillRef>
            <a:effectRef idx="0">
              <a:schemeClr val="accent1"/>
            </a:effectRef>
            <a:fontRef idx="minor">
              <a:schemeClr val="tx1"/>
            </a:fontRef>
          </p:style>
        </p:cxnSp>
      </p:grpSp>
      <p:cxnSp>
        <p:nvCxnSpPr>
          <p:cNvPr id="1028" name="直接连接符 1027">
            <a:extLst>
              <a:ext uri="{FF2B5EF4-FFF2-40B4-BE49-F238E27FC236}">
                <a16:creationId xmlns:a16="http://schemas.microsoft.com/office/drawing/2014/main" id="{85CC40D5-879C-4A7D-AAF4-93A65115A145}"/>
              </a:ext>
            </a:extLst>
          </p:cNvPr>
          <p:cNvCxnSpPr>
            <a:cxnSpLocks/>
          </p:cNvCxnSpPr>
          <p:nvPr/>
        </p:nvCxnSpPr>
        <p:spPr>
          <a:xfrm flipH="1" flipV="1">
            <a:off x="2346928" y="3199556"/>
            <a:ext cx="2791249" cy="20247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8AA7A48-5FC9-4F62-B68B-5014BF4F3FCE}"/>
              </a:ext>
            </a:extLst>
          </p:cNvPr>
          <p:cNvCxnSpPr>
            <a:cxnSpLocks/>
          </p:cNvCxnSpPr>
          <p:nvPr/>
        </p:nvCxnSpPr>
        <p:spPr>
          <a:xfrm flipV="1">
            <a:off x="5541261" y="1932893"/>
            <a:ext cx="912145" cy="28665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55A6927-6919-40F4-A016-74CED630C16D}"/>
              </a:ext>
            </a:extLst>
          </p:cNvPr>
          <p:cNvCxnSpPr>
            <a:cxnSpLocks/>
          </p:cNvCxnSpPr>
          <p:nvPr/>
        </p:nvCxnSpPr>
        <p:spPr>
          <a:xfrm flipV="1">
            <a:off x="5941248" y="3304443"/>
            <a:ext cx="4647901" cy="19512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311C56D-64EF-44F4-B7F0-AF118BCBAA46}"/>
              </a:ext>
            </a:extLst>
          </p:cNvPr>
          <p:cNvCxnSpPr>
            <a:cxnSpLocks/>
          </p:cNvCxnSpPr>
          <p:nvPr/>
        </p:nvCxnSpPr>
        <p:spPr>
          <a:xfrm flipV="1">
            <a:off x="5798991" y="4394747"/>
            <a:ext cx="427635" cy="6051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3566C7C-5CDF-42F4-8C8B-882EF6F629F3}"/>
              </a:ext>
            </a:extLst>
          </p:cNvPr>
          <p:cNvCxnSpPr>
            <a:cxnSpLocks/>
            <a:stCxn id="12" idx="1"/>
          </p:cNvCxnSpPr>
          <p:nvPr/>
        </p:nvCxnSpPr>
        <p:spPr>
          <a:xfrm flipH="1" flipV="1">
            <a:off x="2493998" y="2988805"/>
            <a:ext cx="4943959" cy="7626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4EF0C2AC-B9A3-4968-B707-566755CCF9FC}"/>
              </a:ext>
            </a:extLst>
          </p:cNvPr>
          <p:cNvCxnSpPr>
            <a:cxnSpLocks/>
          </p:cNvCxnSpPr>
          <p:nvPr/>
        </p:nvCxnSpPr>
        <p:spPr>
          <a:xfrm flipH="1" flipV="1">
            <a:off x="6751727" y="1955065"/>
            <a:ext cx="905570" cy="13588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A362AB45-92C6-41E4-AC5E-7DBAE3FAF17D}"/>
              </a:ext>
            </a:extLst>
          </p:cNvPr>
          <p:cNvCxnSpPr>
            <a:cxnSpLocks/>
          </p:cNvCxnSpPr>
          <p:nvPr/>
        </p:nvCxnSpPr>
        <p:spPr>
          <a:xfrm flipV="1">
            <a:off x="8281022" y="3199556"/>
            <a:ext cx="2308127" cy="3878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33B7F4D2-C902-4284-A23F-D6E19588C105}"/>
              </a:ext>
            </a:extLst>
          </p:cNvPr>
          <p:cNvCxnSpPr>
            <a:cxnSpLocks/>
          </p:cNvCxnSpPr>
          <p:nvPr/>
        </p:nvCxnSpPr>
        <p:spPr>
          <a:xfrm flipH="1">
            <a:off x="6537312" y="3934184"/>
            <a:ext cx="1030132" cy="1716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EFF2FA6C-E1BB-4DA8-BD58-BE50E67A68E1}"/>
              </a:ext>
            </a:extLst>
          </p:cNvPr>
          <p:cNvSpPr txBox="1"/>
          <p:nvPr/>
        </p:nvSpPr>
        <p:spPr>
          <a:xfrm>
            <a:off x="1515392" y="2241610"/>
            <a:ext cx="912146" cy="369332"/>
          </a:xfrm>
          <a:prstGeom prst="rect">
            <a:avLst/>
          </a:prstGeom>
          <a:noFill/>
        </p:spPr>
        <p:txBody>
          <a:bodyPr wrap="square" rtlCol="0">
            <a:spAutoFit/>
          </a:bodyPr>
          <a:lstStyle/>
          <a:p>
            <a:r>
              <a:rPr lang="en-US" altLang="zh-CN" dirty="0"/>
              <a:t>Anchor</a:t>
            </a:r>
            <a:endParaRPr lang="zh-CN" altLang="en-US" dirty="0"/>
          </a:p>
        </p:txBody>
      </p:sp>
      <p:sp>
        <p:nvSpPr>
          <p:cNvPr id="72" name="文本框 71">
            <a:extLst>
              <a:ext uri="{FF2B5EF4-FFF2-40B4-BE49-F238E27FC236}">
                <a16:creationId xmlns:a16="http://schemas.microsoft.com/office/drawing/2014/main" id="{4AFFA0A3-D948-4AC8-865F-16B4CBB429F4}"/>
              </a:ext>
            </a:extLst>
          </p:cNvPr>
          <p:cNvSpPr txBox="1"/>
          <p:nvPr/>
        </p:nvSpPr>
        <p:spPr>
          <a:xfrm>
            <a:off x="5026504" y="4530372"/>
            <a:ext cx="567255" cy="369332"/>
          </a:xfrm>
          <a:prstGeom prst="rect">
            <a:avLst/>
          </a:prstGeom>
          <a:noFill/>
        </p:spPr>
        <p:txBody>
          <a:bodyPr wrap="square" rtlCol="0">
            <a:spAutoFit/>
          </a:bodyPr>
          <a:lstStyle/>
          <a:p>
            <a:r>
              <a:rPr lang="en-US" altLang="zh-CN" dirty="0"/>
              <a:t>Tag</a:t>
            </a:r>
            <a:endParaRPr lang="zh-CN" altLang="en-US" dirty="0"/>
          </a:p>
        </p:txBody>
      </p:sp>
      <p:sp>
        <p:nvSpPr>
          <p:cNvPr id="110" name="文本框 109">
            <a:extLst>
              <a:ext uri="{FF2B5EF4-FFF2-40B4-BE49-F238E27FC236}">
                <a16:creationId xmlns:a16="http://schemas.microsoft.com/office/drawing/2014/main" id="{0FDB28CE-4508-4DE2-9E54-ABA3825CA39A}"/>
              </a:ext>
            </a:extLst>
          </p:cNvPr>
          <p:cNvSpPr txBox="1"/>
          <p:nvPr/>
        </p:nvSpPr>
        <p:spPr>
          <a:xfrm>
            <a:off x="8034416" y="3024363"/>
            <a:ext cx="567255" cy="369332"/>
          </a:xfrm>
          <a:prstGeom prst="rect">
            <a:avLst/>
          </a:prstGeom>
          <a:noFill/>
        </p:spPr>
        <p:txBody>
          <a:bodyPr wrap="square" rtlCol="0">
            <a:spAutoFit/>
          </a:bodyPr>
          <a:lstStyle/>
          <a:p>
            <a:r>
              <a:rPr lang="en-US" altLang="zh-CN" dirty="0"/>
              <a:t>Tag</a:t>
            </a:r>
            <a:endParaRPr lang="zh-CN" altLang="en-US" dirty="0"/>
          </a:p>
        </p:txBody>
      </p:sp>
      <p:sp>
        <p:nvSpPr>
          <p:cNvPr id="111" name="文本框 110">
            <a:extLst>
              <a:ext uri="{FF2B5EF4-FFF2-40B4-BE49-F238E27FC236}">
                <a16:creationId xmlns:a16="http://schemas.microsoft.com/office/drawing/2014/main" id="{337FBAEF-B7AD-4D5A-B2A2-CFEBBEFD231F}"/>
              </a:ext>
            </a:extLst>
          </p:cNvPr>
          <p:cNvSpPr txBox="1"/>
          <p:nvPr/>
        </p:nvSpPr>
        <p:spPr>
          <a:xfrm>
            <a:off x="6150360" y="1083570"/>
            <a:ext cx="912146" cy="369332"/>
          </a:xfrm>
          <a:prstGeom prst="rect">
            <a:avLst/>
          </a:prstGeom>
          <a:noFill/>
        </p:spPr>
        <p:txBody>
          <a:bodyPr wrap="square" rtlCol="0">
            <a:spAutoFit/>
          </a:bodyPr>
          <a:lstStyle/>
          <a:p>
            <a:r>
              <a:rPr lang="en-US" altLang="zh-CN" dirty="0"/>
              <a:t>Anchor</a:t>
            </a:r>
            <a:endParaRPr lang="zh-CN" altLang="en-US" dirty="0"/>
          </a:p>
        </p:txBody>
      </p:sp>
      <p:sp>
        <p:nvSpPr>
          <p:cNvPr id="112" name="文本框 111">
            <a:extLst>
              <a:ext uri="{FF2B5EF4-FFF2-40B4-BE49-F238E27FC236}">
                <a16:creationId xmlns:a16="http://schemas.microsoft.com/office/drawing/2014/main" id="{50559AA7-96F8-4697-8A2E-8D783418E647}"/>
              </a:ext>
            </a:extLst>
          </p:cNvPr>
          <p:cNvSpPr txBox="1"/>
          <p:nvPr/>
        </p:nvSpPr>
        <p:spPr>
          <a:xfrm>
            <a:off x="10555333" y="2433037"/>
            <a:ext cx="912146" cy="369332"/>
          </a:xfrm>
          <a:prstGeom prst="rect">
            <a:avLst/>
          </a:prstGeom>
          <a:noFill/>
        </p:spPr>
        <p:txBody>
          <a:bodyPr wrap="square" rtlCol="0">
            <a:spAutoFit/>
          </a:bodyPr>
          <a:lstStyle/>
          <a:p>
            <a:r>
              <a:rPr lang="en-US" altLang="zh-CN" dirty="0"/>
              <a:t>Anchor</a:t>
            </a:r>
            <a:endParaRPr lang="zh-CN" altLang="en-US" dirty="0"/>
          </a:p>
        </p:txBody>
      </p:sp>
      <p:sp>
        <p:nvSpPr>
          <p:cNvPr id="113" name="文本框 112">
            <a:extLst>
              <a:ext uri="{FF2B5EF4-FFF2-40B4-BE49-F238E27FC236}">
                <a16:creationId xmlns:a16="http://schemas.microsoft.com/office/drawing/2014/main" id="{8E5AACCB-553C-40AB-95B8-09B43EA59990}"/>
              </a:ext>
            </a:extLst>
          </p:cNvPr>
          <p:cNvSpPr txBox="1"/>
          <p:nvPr/>
        </p:nvSpPr>
        <p:spPr>
          <a:xfrm>
            <a:off x="5910352" y="3562326"/>
            <a:ext cx="912146" cy="369332"/>
          </a:xfrm>
          <a:prstGeom prst="rect">
            <a:avLst/>
          </a:prstGeom>
          <a:noFill/>
        </p:spPr>
        <p:txBody>
          <a:bodyPr wrap="square" rtlCol="0">
            <a:spAutoFit/>
          </a:bodyPr>
          <a:lstStyle/>
          <a:p>
            <a:r>
              <a:rPr lang="en-US" altLang="zh-CN" dirty="0"/>
              <a:t>Anchor</a:t>
            </a:r>
            <a:endParaRPr lang="zh-CN" altLang="en-US" dirty="0"/>
          </a:p>
        </p:txBody>
      </p:sp>
    </p:spTree>
    <p:extLst>
      <p:ext uri="{BB962C8B-B14F-4D97-AF65-F5344CB8AC3E}">
        <p14:creationId xmlns:p14="http://schemas.microsoft.com/office/powerpoint/2010/main" val="35332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9C28B3-D27B-4BB2-900B-643918ED2718}"/>
              </a:ext>
            </a:extLst>
          </p:cNvPr>
          <p:cNvSpPr>
            <a:spLocks noGrp="1"/>
          </p:cNvSpPr>
          <p:nvPr>
            <p:ph type="title"/>
          </p:nvPr>
        </p:nvSpPr>
        <p:spPr/>
        <p:txBody>
          <a:bodyPr/>
          <a:lstStyle/>
          <a:p>
            <a:r>
              <a:rPr lang="en-US" altLang="zh-CN" dirty="0"/>
              <a:t>Ranging</a:t>
            </a:r>
            <a:endParaRPr lang="zh-CN" altLang="en-US" dirty="0"/>
          </a:p>
        </p:txBody>
      </p:sp>
      <p:sp>
        <p:nvSpPr>
          <p:cNvPr id="3" name="内容占位符 2">
            <a:extLst>
              <a:ext uri="{FF2B5EF4-FFF2-40B4-BE49-F238E27FC236}">
                <a16:creationId xmlns:a16="http://schemas.microsoft.com/office/drawing/2014/main" id="{789BF8BC-00FF-4F32-88EE-0F08727F52D1}"/>
              </a:ext>
            </a:extLst>
          </p:cNvPr>
          <p:cNvSpPr>
            <a:spLocks noGrp="1"/>
          </p:cNvSpPr>
          <p:nvPr>
            <p:ph idx="1"/>
          </p:nvPr>
        </p:nvSpPr>
        <p:spPr>
          <a:xfrm>
            <a:off x="838200" y="1825625"/>
            <a:ext cx="4759960" cy="4351338"/>
          </a:xfrm>
        </p:spPr>
        <p:txBody>
          <a:bodyPr>
            <a:normAutofit fontScale="92500" lnSpcReduction="20000"/>
          </a:bodyPr>
          <a:lstStyle/>
          <a:p>
            <a:pPr>
              <a:lnSpc>
                <a:spcPct val="150000"/>
              </a:lnSpc>
            </a:pPr>
            <a:r>
              <a:rPr lang="en-US" altLang="zh-CN" sz="2400" dirty="0"/>
              <a:t>When anchor receive poll from a tag, it will response with Time of Flight(TOF) after ranging. (10 times per sec)</a:t>
            </a:r>
            <a:endParaRPr lang="zh-CN" altLang="en-US" sz="2400" dirty="0"/>
          </a:p>
          <a:p>
            <a:pPr>
              <a:lnSpc>
                <a:spcPct val="150000"/>
              </a:lnSpc>
            </a:pPr>
            <a:r>
              <a:rPr lang="en-US" altLang="zh-CN" sz="2400" dirty="0"/>
              <a:t> The UWB modules were modified so that: when anchor receive poll from  Tag1 (user), it will send response to both Tag1 and Tag0 (robot)</a:t>
            </a:r>
            <a:endParaRPr lang="zh-CN" altLang="en-US" sz="2400" dirty="0"/>
          </a:p>
        </p:txBody>
      </p:sp>
      <p:pic>
        <p:nvPicPr>
          <p:cNvPr id="7" name="图片 6">
            <a:extLst>
              <a:ext uri="{FF2B5EF4-FFF2-40B4-BE49-F238E27FC236}">
                <a16:creationId xmlns:a16="http://schemas.microsoft.com/office/drawing/2014/main" id="{D568B20B-E541-4F9B-BF22-1A7DC6498BA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Lst>
          </a:blip>
          <a:srcRect l="32666"/>
          <a:stretch/>
        </p:blipFill>
        <p:spPr>
          <a:xfrm>
            <a:off x="5598160" y="1930559"/>
            <a:ext cx="6156960" cy="3409950"/>
          </a:xfrm>
          <a:prstGeom prst="rect">
            <a:avLst/>
          </a:prstGeom>
        </p:spPr>
      </p:pic>
    </p:spTree>
    <p:extLst>
      <p:ext uri="{BB962C8B-B14F-4D97-AF65-F5344CB8AC3E}">
        <p14:creationId xmlns:p14="http://schemas.microsoft.com/office/powerpoint/2010/main" val="3281624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DD25B-A17E-4AA5-96AB-C87562879717}"/>
              </a:ext>
            </a:extLst>
          </p:cNvPr>
          <p:cNvSpPr>
            <a:spLocks noGrp="1"/>
          </p:cNvSpPr>
          <p:nvPr>
            <p:ph type="title"/>
          </p:nvPr>
        </p:nvSpPr>
        <p:spPr/>
        <p:txBody>
          <a:bodyPr/>
          <a:lstStyle/>
          <a:p>
            <a:r>
              <a:rPr lang="en-US" altLang="zh-CN" dirty="0"/>
              <a:t>Filtering</a:t>
            </a:r>
            <a:endParaRPr lang="zh-CN" altLang="en-US" dirty="0"/>
          </a:p>
        </p:txBody>
      </p:sp>
      <p:sp>
        <p:nvSpPr>
          <p:cNvPr id="3" name="内容占位符 2">
            <a:extLst>
              <a:ext uri="{FF2B5EF4-FFF2-40B4-BE49-F238E27FC236}">
                <a16:creationId xmlns:a16="http://schemas.microsoft.com/office/drawing/2014/main" id="{7E7D2225-D9CC-45AF-9101-F6AA68F59DB8}"/>
              </a:ext>
            </a:extLst>
          </p:cNvPr>
          <p:cNvSpPr>
            <a:spLocks noGrp="1"/>
          </p:cNvSpPr>
          <p:nvPr>
            <p:ph idx="1"/>
          </p:nvPr>
        </p:nvSpPr>
        <p:spPr>
          <a:xfrm>
            <a:off x="838200" y="1825625"/>
            <a:ext cx="10515600" cy="4351338"/>
          </a:xfrm>
        </p:spPr>
        <p:txBody>
          <a:bodyPr/>
          <a:lstStyle/>
          <a:p>
            <a:r>
              <a:rPr lang="en-US" altLang="zh-CN" sz="2400" dirty="0"/>
              <a:t>The raw data of ranging can varies in 20 cm even in static because of noise. It brings big uncertainty to localization, and smooth data is also required in motor control.</a:t>
            </a:r>
          </a:p>
          <a:p>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B02ABAAE-9B14-4289-ABD5-6D6C3713793A}"/>
              </a:ext>
            </a:extLst>
          </p:cNvPr>
          <p:cNvPicPr>
            <a:picLocks noChangeAspect="1"/>
          </p:cNvPicPr>
          <p:nvPr/>
        </p:nvPicPr>
        <p:blipFill>
          <a:blip r:embed="rId3"/>
          <a:stretch>
            <a:fillRect/>
          </a:stretch>
        </p:blipFill>
        <p:spPr>
          <a:xfrm>
            <a:off x="252729" y="2877502"/>
            <a:ext cx="7596161" cy="3096577"/>
          </a:xfrm>
          <a:prstGeom prst="rect">
            <a:avLst/>
          </a:prstGeom>
        </p:spPr>
      </p:pic>
      <p:sp>
        <p:nvSpPr>
          <p:cNvPr id="8" name="文本框 7">
            <a:extLst>
              <a:ext uri="{FF2B5EF4-FFF2-40B4-BE49-F238E27FC236}">
                <a16:creationId xmlns:a16="http://schemas.microsoft.com/office/drawing/2014/main" id="{DFADAD92-77C0-4338-84A3-B7A36B28B524}"/>
              </a:ext>
            </a:extLst>
          </p:cNvPr>
          <p:cNvSpPr txBox="1"/>
          <p:nvPr/>
        </p:nvSpPr>
        <p:spPr>
          <a:xfrm>
            <a:off x="7127240" y="3698240"/>
            <a:ext cx="4226560" cy="1200329"/>
          </a:xfrm>
          <a:prstGeom prst="rect">
            <a:avLst/>
          </a:prstGeom>
          <a:noFill/>
        </p:spPr>
        <p:txBody>
          <a:bodyPr wrap="square" rtlCol="0">
            <a:spAutoFit/>
          </a:bodyPr>
          <a:lstStyle>
            <a:defPPr>
              <a:defRPr lang="zh-CN"/>
            </a:defPPr>
          </a:lstStyle>
          <a:p>
            <a:pPr marL="457200" indent="-457200">
              <a:buFont typeface="Arial" panose="020B0604020202020204" pitchFamily="34" charset="0"/>
              <a:buChar char="•"/>
            </a:pPr>
            <a:r>
              <a:rPr lang="en-US" altLang="zh-CN" sz="2400" dirty="0"/>
              <a:t>A Kalman filter is used to smooth the ranging data from each anchor </a:t>
            </a:r>
            <a:endParaRPr lang="zh-CN" altLang="en-US" sz="2400" dirty="0"/>
          </a:p>
        </p:txBody>
      </p:sp>
    </p:spTree>
    <p:extLst>
      <p:ext uri="{BB962C8B-B14F-4D97-AF65-F5344CB8AC3E}">
        <p14:creationId xmlns:p14="http://schemas.microsoft.com/office/powerpoint/2010/main" val="2503536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B42E94-8224-48AA-8293-01B5F454A1F9}"/>
              </a:ext>
            </a:extLst>
          </p:cNvPr>
          <p:cNvSpPr>
            <a:spLocks noGrp="1"/>
          </p:cNvSpPr>
          <p:nvPr>
            <p:ph type="title"/>
          </p:nvPr>
        </p:nvSpPr>
        <p:spPr/>
        <p:txBody>
          <a:bodyPr/>
          <a:lstStyle/>
          <a:p>
            <a:r>
              <a:rPr lang="en-US" altLang="zh-CN" dirty="0"/>
              <a:t>Calculation of coordinate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A0DF03A-8A8D-4FBA-A5E8-8E1848E55441}"/>
                  </a:ext>
                </a:extLst>
              </p:cNvPr>
              <p:cNvSpPr>
                <a:spLocks noGrp="1"/>
              </p:cNvSpPr>
              <p:nvPr>
                <p:ph idx="1"/>
              </p:nvPr>
            </p:nvSpPr>
            <p:spPr/>
            <p:txBody>
              <a:bodyPr>
                <a:normAutofit fontScale="92500"/>
              </a:bodyPr>
              <a:lstStyle/>
              <a:p>
                <a:pPr marL="0" indent="355600">
                  <a:lnSpc>
                    <a:spcPct val="100000"/>
                  </a:lnSpc>
                  <a:buNone/>
                </a:pPr>
                <a:r>
                  <a:rPr lang="en-US" altLang="zh-CN" sz="2400" dirty="0"/>
                  <a:t>Suppose tag located at </a:t>
                </a:r>
                <a14:m>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e>
                    </m:d>
                  </m:oMath>
                </a14:m>
                <a:r>
                  <a:rPr lang="en-US" altLang="zh-CN" sz="2400" dirty="0"/>
                  <a:t>, anchors located at </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e>
                    </m:d>
                  </m:oMath>
                </a14:m>
                <a:r>
                  <a:rPr lang="en-US" altLang="zh-CN" sz="2400" dirty="0"/>
                  <a:t>, the distance between tag and anchor </a:t>
                </a:r>
                <a14:m>
                  <m:oMath xmlns:m="http://schemas.openxmlformats.org/officeDocument/2006/math">
                    <m:r>
                      <a:rPr lang="en-US" altLang="zh-CN" sz="2400" b="0" i="1" smtClean="0">
                        <a:latin typeface="Cambria Math" panose="02040503050406030204" pitchFamily="18" charset="0"/>
                      </a:rPr>
                      <m:t>𝑖</m:t>
                    </m:r>
                  </m:oMath>
                </a14:m>
                <a:r>
                  <a:rPr lang="en-US" altLang="zh-CN" sz="2400" dirty="0"/>
                  <a:t> is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𝑖</m:t>
                        </m:r>
                      </m:sub>
                    </m:sSub>
                  </m:oMath>
                </a14:m>
                <a:endParaRPr lang="en-US" altLang="zh-CN" sz="2400" dirty="0"/>
              </a:p>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Sub>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=0,1,2,3</m:t>
                      </m:r>
                    </m:oMath>
                  </m:oMathPara>
                </a14:m>
                <a:endParaRPr lang="en-US" altLang="zh-CN" sz="2400" dirty="0"/>
              </a:p>
              <a:p>
                <a:pPr marL="0" indent="355600">
                  <a:lnSpc>
                    <a:spcPct val="100000"/>
                  </a:lnSpc>
                  <a:buNone/>
                </a:pPr>
                <a:r>
                  <a:rPr lang="en-US" altLang="zh-CN" sz="2400" dirty="0"/>
                  <a:t>Subtract the former 3 formals by the last one it can be transfer into a linear equation set</a:t>
                </a: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e>
                      </m:d>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−2</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3</m:t>
                              </m:r>
                            </m:sub>
                          </m:sSub>
                        </m:e>
                      </m:d>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−2</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3</m:t>
                              </m:r>
                            </m:sub>
                          </m:sSub>
                        </m:e>
                      </m:d>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𝑖</m:t>
                          </m:r>
                        </m:sub>
                      </m:sSub>
                    </m:oMath>
                  </m:oMathPara>
                </a14:m>
                <a:endParaRPr lang="en-US" altLang="zh-CN" sz="2400" b="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oMath>
                  </m:oMathPara>
                </a14:m>
                <a:endParaRPr lang="en-US" altLang="zh-CN" sz="2400" b="0" dirty="0"/>
              </a:p>
              <a:p>
                <a:pPr marL="0" indent="355600">
                  <a:lnSpc>
                    <a:spcPct val="110000"/>
                  </a:lnSpc>
                  <a:buNone/>
                </a:pPr>
                <a:r>
                  <a:rPr lang="en-US" altLang="zh-CN" sz="2400" dirty="0"/>
                  <a:t>Or </a:t>
                </a:r>
              </a:p>
              <a:p>
                <a:pPr marL="0" indent="0">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m>
                            <m:mPr>
                              <m:mcs>
                                <m:mc>
                                  <m:mcPr>
                                    <m:count m:val="3"/>
                                    <m:mcJc m:val="center"/>
                                  </m:mcPr>
                                </m:mc>
                              </m:mcs>
                              <m:ctrlPr>
                                <a:rPr lang="en-US" altLang="zh-CN" sz="240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3</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3</m:t>
                                    </m:r>
                                  </m:sub>
                                </m:sSub>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3</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3</m:t>
                                    </m:r>
                                  </m:sub>
                                </m:sSub>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3</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3</m:t>
                                    </m:r>
                                  </m:sub>
                                </m:sSub>
                              </m:e>
                            </m:mr>
                          </m:m>
                        </m:e>
                      </m:d>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𝑥</m:t>
                                </m:r>
                              </m:e>
                            </m:mr>
                            <m:mr>
                              <m:e>
                                <m:r>
                                  <a:rPr lang="en-US" altLang="zh-CN" sz="2400" b="0" i="1" smtClean="0">
                                    <a:latin typeface="Cambria Math" panose="02040503050406030204" pitchFamily="18" charset="0"/>
                                  </a:rPr>
                                  <m:t>𝑦</m:t>
                                </m:r>
                              </m:e>
                            </m:mr>
                            <m:mr>
                              <m:e>
                                <m:r>
                                  <a:rPr lang="en-US" altLang="zh-CN" sz="2400" b="0" i="1" smtClean="0">
                                    <a:latin typeface="Cambria Math" panose="02040503050406030204" pitchFamily="18" charset="0"/>
                                  </a:rPr>
                                  <m:t>𝑧</m:t>
                                </m:r>
                              </m:e>
                            </m:mr>
                          </m:m>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0</m:t>
                                    </m:r>
                                  </m:sub>
                                </m:sSub>
                              </m:e>
                            </m:mr>
                            <m:m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1</m:t>
                                    </m:r>
                                  </m:sub>
                                </m:sSub>
                              </m:e>
                            </m:mr>
                            <m:m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𝑘</m:t>
                                    </m:r>
                                  </m:e>
                                  <m:sub>
                                    <m:r>
                                      <a:rPr lang="en-US" altLang="zh-CN" sz="2400" b="0" i="1" smtClean="0">
                                        <a:latin typeface="Cambria Math" panose="02040503050406030204" pitchFamily="18" charset="0"/>
                                      </a:rPr>
                                      <m:t>2</m:t>
                                    </m:r>
                                  </m:sub>
                                </m:sSub>
                              </m:e>
                            </m:mr>
                          </m:m>
                        </m:e>
                      </m:d>
                    </m:oMath>
                  </m:oMathPara>
                </a14:m>
                <a:endParaRPr lang="zh-CN" altLang="en-US" sz="2400" dirty="0"/>
              </a:p>
            </p:txBody>
          </p:sp>
        </mc:Choice>
        <mc:Fallback xmlns="">
          <p:sp>
            <p:nvSpPr>
              <p:cNvPr id="3" name="内容占位符 2">
                <a:extLst>
                  <a:ext uri="{FF2B5EF4-FFF2-40B4-BE49-F238E27FC236}">
                    <a16:creationId xmlns:a16="http://schemas.microsoft.com/office/drawing/2014/main" id="{AA0DF03A-8A8D-4FBA-A5E8-8E1848E55441}"/>
                  </a:ext>
                </a:extLst>
              </p:cNvPr>
              <p:cNvSpPr>
                <a:spLocks noGrp="1" noRot="1" noChangeAspect="1" noMove="1" noResize="1" noEditPoints="1" noAdjustHandles="1" noChangeArrowheads="1" noChangeShapeType="1" noTextEdit="1"/>
              </p:cNvSpPr>
              <p:nvPr>
                <p:ph idx="1"/>
              </p:nvPr>
            </p:nvSpPr>
            <p:spPr>
              <a:blipFill>
                <a:blip r:embed="rId3"/>
                <a:stretch>
                  <a:fillRect l="-754" t="-700" r="-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5214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AA335-DA35-4107-BA57-670EA4DE5F25}"/>
              </a:ext>
            </a:extLst>
          </p:cNvPr>
          <p:cNvSpPr>
            <a:spLocks noGrp="1"/>
          </p:cNvSpPr>
          <p:nvPr>
            <p:ph type="title"/>
          </p:nvPr>
        </p:nvSpPr>
        <p:spPr/>
        <p:txBody>
          <a:bodyPr/>
          <a:lstStyle/>
          <a:p>
            <a:r>
              <a:rPr lang="en-US" altLang="zh-CN" dirty="0"/>
              <a:t>Calculation of coordinate </a:t>
            </a:r>
            <a:endParaRPr lang="zh-CN" altLang="en-US" dirty="0"/>
          </a:p>
        </p:txBody>
      </p:sp>
      <p:sp>
        <p:nvSpPr>
          <p:cNvPr id="3" name="内容占位符 2">
            <a:extLst>
              <a:ext uri="{FF2B5EF4-FFF2-40B4-BE49-F238E27FC236}">
                <a16:creationId xmlns:a16="http://schemas.microsoft.com/office/drawing/2014/main" id="{A11F5CD3-64B6-4A3C-8F43-75FA898CAFDA}"/>
              </a:ext>
            </a:extLst>
          </p:cNvPr>
          <p:cNvSpPr>
            <a:spLocks noGrp="1"/>
          </p:cNvSpPr>
          <p:nvPr>
            <p:ph idx="1"/>
          </p:nvPr>
        </p:nvSpPr>
        <p:spPr>
          <a:xfrm>
            <a:off x="838200" y="2566428"/>
            <a:ext cx="6172200" cy="3610535"/>
          </a:xfrm>
        </p:spPr>
        <p:txBody>
          <a:bodyPr>
            <a:normAutofit/>
          </a:bodyPr>
          <a:lstStyle/>
          <a:p>
            <a:pPr marL="457200" indent="-457200">
              <a:lnSpc>
                <a:spcPct val="100000"/>
              </a:lnSpc>
              <a:buAutoNum type="arabicPeriod"/>
            </a:pPr>
            <a:r>
              <a:rPr lang="en-US" altLang="zh-CN" sz="2400" dirty="0"/>
              <a:t>The equation become underdetermined  when anchors are in the same height.</a:t>
            </a:r>
          </a:p>
          <a:p>
            <a:pPr marL="457200" indent="-457200">
              <a:lnSpc>
                <a:spcPct val="100000"/>
              </a:lnSpc>
              <a:buAutoNum type="arabicPeriod"/>
            </a:pPr>
            <a:r>
              <a:rPr lang="en-US" altLang="zh-CN" sz="2400" dirty="0"/>
              <a:t>Small error in ranging might result massive location error </a:t>
            </a:r>
          </a:p>
          <a:p>
            <a:pPr marL="0" indent="0">
              <a:lnSpc>
                <a:spcPct val="100000"/>
              </a:lnSpc>
              <a:buNone/>
            </a:pPr>
            <a:r>
              <a:rPr lang="en-US" altLang="zh-CN" sz="2400" dirty="0"/>
              <a:t>     Therefore another algorithm called CHAN is adopted, which is based on Weighted Least Square. This algorithm can produce stable results when ranging error exist.</a:t>
            </a:r>
          </a:p>
          <a:p>
            <a:pPr marL="457200" indent="-457200">
              <a:lnSpc>
                <a:spcPct val="100000"/>
              </a:lnSpc>
              <a:buAutoNum type="arabicPeriod"/>
            </a:pPr>
            <a:endParaRPr lang="en-US" altLang="zh-CN" sz="2400" dirty="0"/>
          </a:p>
          <a:p>
            <a:pPr marL="457200" indent="-457200">
              <a:lnSpc>
                <a:spcPct val="100000"/>
              </a:lnSpc>
              <a:buAutoNum type="arabicPeriod"/>
            </a:pPr>
            <a:endParaRPr lang="en-US" altLang="zh-CN" sz="2400" dirty="0"/>
          </a:p>
          <a:p>
            <a:pPr marL="457200" indent="-457200">
              <a:lnSpc>
                <a:spcPct val="100000"/>
              </a:lnSpc>
              <a:buAutoNum type="arabicPeriod"/>
            </a:pPr>
            <a:endParaRPr lang="zh-CN" altLang="en-US" sz="2400" dirty="0"/>
          </a:p>
        </p:txBody>
      </p:sp>
      <p:pic>
        <p:nvPicPr>
          <p:cNvPr id="5" name="图片 4">
            <a:extLst>
              <a:ext uri="{FF2B5EF4-FFF2-40B4-BE49-F238E27FC236}">
                <a16:creationId xmlns:a16="http://schemas.microsoft.com/office/drawing/2014/main" id="{DE8E2DB7-5334-4EBE-B8A1-A3DB989A0B33}"/>
              </a:ext>
            </a:extLst>
          </p:cNvPr>
          <p:cNvPicPr>
            <a:picLocks noChangeAspect="1"/>
          </p:cNvPicPr>
          <p:nvPr/>
        </p:nvPicPr>
        <p:blipFill>
          <a:blip r:embed="rId3"/>
          <a:stretch>
            <a:fillRect/>
          </a:stretch>
        </p:blipFill>
        <p:spPr>
          <a:xfrm>
            <a:off x="6832600" y="2566428"/>
            <a:ext cx="4521200" cy="4127741"/>
          </a:xfrm>
          <a:prstGeom prst="rect">
            <a:avLst/>
          </a:prstGeom>
        </p:spPr>
      </p:pic>
      <p:sp>
        <p:nvSpPr>
          <p:cNvPr id="9" name="矩形 8">
            <a:extLst>
              <a:ext uri="{FF2B5EF4-FFF2-40B4-BE49-F238E27FC236}">
                <a16:creationId xmlns:a16="http://schemas.microsoft.com/office/drawing/2014/main" id="{674EA555-7DA9-4CA7-9F5C-CC2984AFC792}"/>
              </a:ext>
            </a:extLst>
          </p:cNvPr>
          <p:cNvSpPr/>
          <p:nvPr/>
        </p:nvSpPr>
        <p:spPr>
          <a:xfrm>
            <a:off x="787400" y="1696796"/>
            <a:ext cx="10515600" cy="830997"/>
          </a:xfrm>
          <a:prstGeom prst="rect">
            <a:avLst/>
          </a:prstGeom>
        </p:spPr>
        <p:txBody>
          <a:bodyPr wrap="square">
            <a:spAutoFit/>
          </a:bodyPr>
          <a:lstStyle/>
          <a:p>
            <a:pPr indent="355600"/>
            <a:r>
              <a:rPr lang="en-US" altLang="zh-CN" sz="2400" dirty="0">
                <a:solidFill>
                  <a:prstClr val="black"/>
                </a:solidFill>
              </a:rPr>
              <a:t>This method can determine the location ideal condition. But in real condition, its</a:t>
            </a:r>
            <a:r>
              <a:rPr lang="zh-CN" altLang="en-US" sz="2400" dirty="0">
                <a:solidFill>
                  <a:prstClr val="black"/>
                </a:solidFill>
              </a:rPr>
              <a:t> </a:t>
            </a:r>
            <a:r>
              <a:rPr lang="en-US" altLang="zh-CN" sz="2400" dirty="0">
                <a:solidFill>
                  <a:prstClr val="black"/>
                </a:solidFill>
              </a:rPr>
              <a:t>shortcomings will be exposed in 2 aspects</a:t>
            </a:r>
            <a:r>
              <a:rPr lang="zh-CN" altLang="en-US" sz="2400" dirty="0">
                <a:solidFill>
                  <a:prstClr val="black"/>
                </a:solidFill>
              </a:rPr>
              <a:t>：</a:t>
            </a:r>
            <a:endParaRPr lang="zh-CN" altLang="en-US" sz="1600" dirty="0"/>
          </a:p>
        </p:txBody>
      </p:sp>
    </p:spTree>
    <p:extLst>
      <p:ext uri="{BB962C8B-B14F-4D97-AF65-F5344CB8AC3E}">
        <p14:creationId xmlns:p14="http://schemas.microsoft.com/office/powerpoint/2010/main" val="404092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E02BE-B31D-446B-9C3F-2A7F0D87756C}"/>
              </a:ext>
            </a:extLst>
          </p:cNvPr>
          <p:cNvSpPr>
            <a:spLocks noGrp="1"/>
          </p:cNvSpPr>
          <p:nvPr>
            <p:ph type="title"/>
          </p:nvPr>
        </p:nvSpPr>
        <p:spPr/>
        <p:txBody>
          <a:bodyPr/>
          <a:lstStyle/>
          <a:p>
            <a:r>
              <a:rPr lang="en-US" altLang="zh-CN" dirty="0"/>
              <a:t>CHAN Algorithm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0B19BF9-8E65-4406-A06A-2DC8C1B4ABAF}"/>
                  </a:ext>
                </a:extLst>
              </p:cNvPr>
              <p:cNvSpPr>
                <a:spLocks noGrp="1"/>
              </p:cNvSpPr>
              <p:nvPr>
                <p:ph idx="1"/>
              </p:nvPr>
            </p:nvSpPr>
            <p:spPr/>
            <p:txBody>
              <a:bodyPr>
                <a:normAutofit/>
              </a:bodyPr>
              <a:lstStyle/>
              <a:p>
                <a:pPr marL="0" indent="355600">
                  <a:lnSpc>
                    <a:spcPct val="110000"/>
                  </a:lnSpc>
                  <a:buNone/>
                </a:pPr>
                <a:r>
                  <a:rPr lang="en-US" altLang="zh-CN" sz="2400" dirty="0">
                    <a:solidFill>
                      <a:prstClr val="black"/>
                    </a:solidFill>
                  </a:rPr>
                  <a:t>In CHAN algorithm, </a:t>
                </a:r>
                <a14:m>
                  <m:oMath xmlns:m="http://schemas.openxmlformats.org/officeDocument/2006/math">
                    <m:r>
                      <a:rPr lang="en-US" altLang="zh-CN" sz="2400">
                        <a:solidFill>
                          <a:prstClr val="black"/>
                        </a:solidFill>
                        <a:latin typeface="Cambria Math" panose="02040503050406030204" pitchFamily="18" charset="0"/>
                      </a:rPr>
                      <m:t>𝑠</m:t>
                    </m:r>
                    <m:r>
                      <a:rPr lang="en-US" altLang="zh-CN"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a:solidFill>
                              <a:prstClr val="black"/>
                            </a:solidFill>
                            <a:latin typeface="Cambria Math" panose="02040503050406030204" pitchFamily="18" charset="0"/>
                          </a:rPr>
                          <m:t>𝑥</m:t>
                        </m:r>
                      </m:e>
                      <m:sup>
                        <m:r>
                          <a:rPr lang="en-US" altLang="zh-CN" sz="2400">
                            <a:solidFill>
                              <a:prstClr val="black"/>
                            </a:solidFill>
                            <a:latin typeface="Cambria Math" panose="02040503050406030204" pitchFamily="18" charset="0"/>
                          </a:rPr>
                          <m:t>2</m:t>
                        </m:r>
                      </m:sup>
                    </m:sSup>
                    <m:r>
                      <a:rPr lang="en-US" altLang="zh-CN"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a:solidFill>
                              <a:prstClr val="black"/>
                            </a:solidFill>
                            <a:latin typeface="Cambria Math" panose="02040503050406030204" pitchFamily="18" charset="0"/>
                          </a:rPr>
                          <m:t>𝑦</m:t>
                        </m:r>
                      </m:e>
                      <m:sup>
                        <m:r>
                          <a:rPr lang="en-US" altLang="zh-CN" sz="2400">
                            <a:solidFill>
                              <a:prstClr val="black"/>
                            </a:solidFill>
                            <a:latin typeface="Cambria Math" panose="02040503050406030204" pitchFamily="18" charset="0"/>
                          </a:rPr>
                          <m:t>2</m:t>
                        </m:r>
                      </m:sup>
                    </m:sSup>
                    <m:r>
                      <a:rPr lang="en-US" altLang="zh-CN" sz="2400">
                        <a:solidFill>
                          <a:prstClr val="black"/>
                        </a:solidFill>
                        <a:latin typeface="Cambria Math" panose="02040503050406030204" pitchFamily="18" charset="0"/>
                      </a:rPr>
                      <m:t>+</m:t>
                    </m:r>
                    <m:sSup>
                      <m:sSupPr>
                        <m:ctrlPr>
                          <a:rPr lang="en-US" altLang="zh-CN" sz="2400" i="1">
                            <a:solidFill>
                              <a:prstClr val="black"/>
                            </a:solidFill>
                            <a:latin typeface="Cambria Math" panose="02040503050406030204" pitchFamily="18" charset="0"/>
                          </a:rPr>
                        </m:ctrlPr>
                      </m:sSupPr>
                      <m:e>
                        <m:r>
                          <a:rPr lang="en-US" altLang="zh-CN" sz="2400">
                            <a:solidFill>
                              <a:prstClr val="black"/>
                            </a:solidFill>
                            <a:latin typeface="Cambria Math" panose="02040503050406030204" pitchFamily="18" charset="0"/>
                          </a:rPr>
                          <m:t>𝑧</m:t>
                        </m:r>
                      </m:e>
                      <m:sup>
                        <m:r>
                          <a:rPr lang="en-US" altLang="zh-CN" sz="2400">
                            <a:solidFill>
                              <a:prstClr val="black"/>
                            </a:solidFill>
                            <a:latin typeface="Cambria Math" panose="02040503050406030204" pitchFamily="18" charset="0"/>
                          </a:rPr>
                          <m:t>2</m:t>
                        </m:r>
                      </m:sup>
                    </m:sSup>
                  </m:oMath>
                </a14:m>
                <a:r>
                  <a:rPr lang="zh-CN" altLang="en-US" sz="2400" dirty="0">
                    <a:solidFill>
                      <a:prstClr val="black"/>
                    </a:solidFill>
                  </a:rPr>
                  <a:t> </a:t>
                </a:r>
                <a:r>
                  <a:rPr lang="en-US" altLang="zh-CN" sz="2400" dirty="0">
                    <a:solidFill>
                      <a:prstClr val="black"/>
                    </a:solidFill>
                  </a:rPr>
                  <a:t>is firstly regarded as an independent variable. The coordinates are estimated by least square in two steps:</a:t>
                </a:r>
                <a:endParaRPr lang="en-US" altLang="zh-CN" sz="2400" dirty="0"/>
              </a:p>
              <a:p>
                <a:pPr marL="0" indent="0">
                  <a:lnSpc>
                    <a:spcPct val="100000"/>
                  </a:lnSpc>
                  <a:buNone/>
                </a:pP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0B19BF9-8E65-4406-A06A-2DC8C1B4ABAF}"/>
                  </a:ext>
                </a:extLst>
              </p:cNvPr>
              <p:cNvSpPr>
                <a:spLocks noGrp="1" noRot="1" noChangeAspect="1" noMove="1" noResize="1" noEditPoints="1" noAdjustHandles="1" noChangeArrowheads="1" noChangeShapeType="1" noTextEdit="1"/>
              </p:cNvSpPr>
              <p:nvPr>
                <p:ph idx="1"/>
              </p:nvPr>
            </p:nvSpPr>
            <p:spPr>
              <a:blipFill>
                <a:blip r:embed="rId3"/>
                <a:stretch>
                  <a:fillRect l="-928" t="-4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AAFCEC-2C71-4936-935A-7ECB464D6B02}"/>
                  </a:ext>
                </a:extLst>
              </p:cNvPr>
              <p:cNvSpPr/>
              <p:nvPr/>
            </p:nvSpPr>
            <p:spPr>
              <a:xfrm>
                <a:off x="838200" y="3164350"/>
                <a:ext cx="6096000" cy="2419060"/>
              </a:xfrm>
              <a:prstGeom prst="rect">
                <a:avLst/>
              </a:prstGeom>
            </p:spPr>
            <p:txBody>
              <a:bodyPr>
                <a:spAutoFit/>
              </a:bodyPr>
              <a:lstStyle/>
              <a:p>
                <a:pPr marL="342900" indent="-342900">
                  <a:buFont typeface="+mj-lt"/>
                  <a:buAutoNum type="arabicPeriod"/>
                </a:pPr>
                <a:r>
                  <a:rPr lang="en-US" altLang="zh-CN" dirty="0"/>
                  <a:t> </a:t>
                </a:r>
                <a14:m>
                  <m:oMath xmlns:m="http://schemas.openxmlformats.org/officeDocument/2006/math">
                    <m:r>
                      <a:rPr lang="en-US" altLang="zh-CN" i="1">
                        <a:latin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4"/>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𝑥</m:t>
                                  </m:r>
                                </m:e>
                                <m:sub>
                                  <m:r>
                                    <m:rPr>
                                      <m:brk m:alnAt="7"/>
                                    </m:rPr>
                                    <a:rPr lang="en-US" altLang="zh-CN" i="1">
                                      <a:latin typeface="Cambria Math" panose="02040503050406030204" pitchFamily="18" charset="0"/>
                                    </a:rPr>
                                    <m:t>0</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0</m:t>
                                  </m:r>
                                </m:sub>
                              </m:sSub>
                            </m:e>
                            <m:e>
                              <m:r>
                                <a:rPr lang="en-US" altLang="zh-CN" i="1">
                                  <a:latin typeface="Cambria Math" panose="02040503050406030204" pitchFamily="18" charset="0"/>
                                </a:rPr>
                                <m:t>1</m:t>
                              </m:r>
                            </m:e>
                          </m:mr>
                          <m:mr>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𝑥</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e>
                            <m:e>
                              <m:r>
                                <a:rPr lang="en-US" altLang="zh-CN" i="1">
                                  <a:latin typeface="Cambria Math" panose="02040503050406030204" pitchFamily="18" charset="0"/>
                                </a:rPr>
                                <m:t>1</m:t>
                              </m:r>
                            </m:e>
                          </m:mr>
                          <m:mr>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𝑥</m:t>
                                  </m:r>
                                </m:e>
                                <m:sub>
                                  <m:r>
                                    <a:rPr lang="en-US" altLang="zh-CN" i="1">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2</m:t>
                                  </m:r>
                                </m:sub>
                              </m:sSub>
                            </m:e>
                            <m:e>
                              <m:r>
                                <a:rPr lang="en-US" altLang="zh-CN" i="1">
                                  <a:latin typeface="Cambria Math" panose="02040503050406030204" pitchFamily="18" charset="0"/>
                                </a:rPr>
                                <m:t>1</m:t>
                              </m:r>
                            </m:e>
                          </m:mr>
                          <m:mr>
                            <m:e>
                              <m:sSub>
                                <m:sSubPr>
                                  <m:ctrlPr>
                                    <a:rPr lang="en-US" altLang="zh-CN" i="1">
                                      <a:latin typeface="Cambria Math" panose="02040503050406030204" pitchFamily="18" charset="0"/>
                                    </a:rPr>
                                  </m:ctrlPr>
                                </m:sSubPr>
                                <m:e>
                                  <m:r>
                                    <m:rPr>
                                      <m:brk m:alnAt="7"/>
                                    </m:rPr>
                                    <a:rPr lang="en-US" altLang="zh-CN" i="1">
                                      <a:latin typeface="Cambria Math" panose="02040503050406030204" pitchFamily="18" charset="0"/>
                                    </a:rPr>
                                    <m:t>𝑥</m:t>
                                  </m:r>
                                </m:e>
                                <m:sub>
                                  <m:r>
                                    <a:rPr lang="en-US" altLang="zh-CN" i="1">
                                      <a:latin typeface="Cambria Math" panose="02040503050406030204" pitchFamily="18" charset="0"/>
                                    </a:rPr>
                                    <m:t>3</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3</m:t>
                                  </m:r>
                                </m:sub>
                              </m:sSub>
                            </m:e>
                            <m:e>
                              <m:r>
                                <a:rPr lang="en-US" altLang="zh-CN" i="1">
                                  <a:latin typeface="Cambria Math" panose="02040503050406030204" pitchFamily="18" charset="0"/>
                                </a:rPr>
                                <m:t>1</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𝑥</m:t>
                              </m:r>
                              <m:r>
                                <a:rPr lang="en-US" altLang="zh-CN" i="1">
                                  <a:latin typeface="Cambria Math" panose="02040503050406030204" pitchFamily="18" charset="0"/>
                                </a:rPr>
                                <m:t>′</m:t>
                              </m:r>
                            </m:e>
                          </m:mr>
                          <m:mr>
                            <m:e>
                              <m:r>
                                <a:rPr lang="en-US" altLang="zh-CN" i="1">
                                  <a:latin typeface="Cambria Math" panose="02040503050406030204" pitchFamily="18" charset="0"/>
                                </a:rPr>
                                <m:t>𝑦</m:t>
                              </m:r>
                              <m:r>
                                <a:rPr lang="en-US" altLang="zh-CN" i="1">
                                  <a:latin typeface="Cambria Math" panose="02040503050406030204" pitchFamily="18" charset="0"/>
                                </a:rPr>
                                <m:t>′</m:t>
                              </m:r>
                            </m:e>
                          </m:mr>
                          <m:mr>
                            <m:e>
                              <m:r>
                                <a:rPr lang="en-US" altLang="zh-CN" i="1">
                                  <a:latin typeface="Cambria Math" panose="02040503050406030204" pitchFamily="18" charset="0"/>
                                </a:rPr>
                                <m:t>𝑧</m:t>
                              </m:r>
                              <m:r>
                                <a:rPr lang="en-US" altLang="zh-CN" i="1">
                                  <a:latin typeface="Cambria Math" panose="02040503050406030204" pitchFamily="18" charset="0"/>
                                </a:rPr>
                                <m:t>′</m:t>
                              </m:r>
                            </m:e>
                          </m:mr>
                          <m:mr>
                            <m:e>
                              <m:r>
                                <a:rPr lang="en-US" altLang="zh-CN" i="1">
                                  <a:latin typeface="Cambria Math" panose="02040503050406030204" pitchFamily="18" charset="0"/>
                                </a:rPr>
                                <m:t>𝑠</m:t>
                              </m:r>
                            </m:e>
                          </m:mr>
                        </m:m>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0</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0</m:t>
                                  </m:r>
                                </m:sub>
                              </m:sSub>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1</m:t>
                                  </m:r>
                                </m:sub>
                              </m:sSub>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2</m:t>
                                  </m:r>
                                </m:sub>
                              </m:sSub>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3</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3</m:t>
                                  </m:r>
                                </m:sub>
                              </m:sSub>
                            </m:e>
                          </m:mr>
                        </m:m>
                      </m:e>
                    </m:d>
                  </m:oMath>
                </a14:m>
                <a:endParaRPr lang="en-US" altLang="zh-CN" dirty="0"/>
              </a:p>
              <a:p>
                <a:pPr marL="342900" indent="-342900">
                  <a:buFont typeface="+mj-lt"/>
                  <a:buAutoNum type="arabicPeriod"/>
                </a:pPr>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1</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1</m:t>
                              </m:r>
                            </m:e>
                          </m:mr>
                          <m:mr>
                            <m:e>
                              <m:r>
                                <a:rPr lang="en-US" altLang="zh-CN" i="1">
                                  <a:latin typeface="Cambria Math" panose="02040503050406030204" pitchFamily="18" charset="0"/>
                                </a:rPr>
                                <m:t>1</m:t>
                              </m:r>
                            </m:e>
                            <m:e>
                              <m:r>
                                <a:rPr lang="en-US" altLang="zh-CN" i="1">
                                  <a:latin typeface="Cambria Math" panose="02040503050406030204" pitchFamily="18" charset="0"/>
                                </a:rPr>
                                <m:t>1</m:t>
                              </m:r>
                            </m:e>
                            <m:e>
                              <m:r>
                                <a:rPr lang="en-US" altLang="zh-CN" i="1">
                                  <a:latin typeface="Cambria Math" panose="02040503050406030204" pitchFamily="18" charset="0"/>
                                </a:rPr>
                                <m:t>1</m:t>
                              </m:r>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𝑥</m:t>
                              </m:r>
                            </m:e>
                          </m:mr>
                          <m:mr>
                            <m:e>
                              <m:r>
                                <a:rPr lang="en-US" altLang="zh-CN" i="1">
                                  <a:latin typeface="Cambria Math" panose="02040503050406030204" pitchFamily="18" charset="0"/>
                                </a:rPr>
                                <m:t>𝑦</m:t>
                              </m:r>
                            </m:e>
                          </m:mr>
                          <m:mr>
                            <m:e>
                              <m:r>
                                <a:rPr lang="en-US" altLang="zh-CN" i="1">
                                  <a:latin typeface="Cambria Math" panose="02040503050406030204" pitchFamily="18" charset="0"/>
                                </a:rPr>
                                <m:t>𝑧</m:t>
                              </m:r>
                            </m:e>
                          </m:mr>
                        </m:m>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p>
                                <m:sSupPr>
                                  <m:ctrlPr>
                                    <a:rPr lang="en-US" altLang="zh-CN" i="1">
                                      <a:latin typeface="Cambria Math" panose="02040503050406030204" pitchFamily="18" charset="0"/>
                                    </a:rPr>
                                  </m:ctrlPr>
                                </m:sSupPr>
                                <m:e>
                                  <m:r>
                                    <m:rPr>
                                      <m:brk m:alnAt="7"/>
                                    </m:rPr>
                                    <a:rPr lang="en-US" altLang="zh-CN" i="1">
                                      <a:latin typeface="Cambria Math" panose="02040503050406030204" pitchFamily="18" charset="0"/>
                                    </a:rPr>
                                    <m:t>𝑥</m:t>
                                  </m:r>
                                </m:e>
                                <m:sup>
                                  <m:r>
                                    <a:rPr lang="en-US" altLang="zh-CN" i="1">
                                      <a:latin typeface="Cambria Math" panose="02040503050406030204" pitchFamily="18" charset="0"/>
                                    </a:rPr>
                                    <m:t>′</m:t>
                                  </m:r>
                                  <m:r>
                                    <m:rPr>
                                      <m:brk m:alnAt="7"/>
                                    </m:rPr>
                                    <a:rPr lang="en-US" altLang="zh-CN" i="1">
                                      <a:latin typeface="Cambria Math" panose="02040503050406030204" pitchFamily="18" charset="0"/>
                                    </a:rPr>
                                    <m:t>2</m:t>
                                  </m:r>
                                </m:sup>
                              </m:sSup>
                            </m:e>
                          </m:mr>
                          <m:mr>
                            <m:e>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e>
                          </m:mr>
                          <m:mr>
                            <m:e>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e>
                          </m:mr>
                          <m:mr>
                            <m:e>
                              <m:r>
                                <a:rPr lang="en-US" altLang="zh-CN" i="1">
                                  <a:latin typeface="Cambria Math" panose="02040503050406030204" pitchFamily="18" charset="0"/>
                                </a:rPr>
                                <m:t>𝑠</m:t>
                              </m:r>
                            </m:e>
                          </m:mr>
                        </m:m>
                      </m:e>
                    </m:d>
                  </m:oMath>
                </a14:m>
                <a:endParaRPr lang="zh-CN" altLang="en-US" dirty="0"/>
              </a:p>
            </p:txBody>
          </p:sp>
        </mc:Choice>
        <mc:Fallback xmlns="">
          <p:sp>
            <p:nvSpPr>
              <p:cNvPr id="4" name="矩形 3">
                <a:extLst>
                  <a:ext uri="{FF2B5EF4-FFF2-40B4-BE49-F238E27FC236}">
                    <a16:creationId xmlns:a16="http://schemas.microsoft.com/office/drawing/2014/main" id="{3FAAFCEC-2C71-4936-935A-7ECB464D6B02}"/>
                  </a:ext>
                </a:extLst>
              </p:cNvPr>
              <p:cNvSpPr>
                <a:spLocks noRot="1" noChangeAspect="1" noMove="1" noResize="1" noEditPoints="1" noAdjustHandles="1" noChangeArrowheads="1" noChangeShapeType="1" noTextEdit="1"/>
              </p:cNvSpPr>
              <p:nvPr/>
            </p:nvSpPr>
            <p:spPr>
              <a:xfrm>
                <a:off x="838200" y="3164350"/>
                <a:ext cx="6096000" cy="2419060"/>
              </a:xfrm>
              <a:prstGeom prst="rect">
                <a:avLst/>
              </a:prstGeom>
              <a:blipFill>
                <a:blip r:embed="rId4"/>
                <a:stretch>
                  <a:fillRect l="-60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86365B0-CA9C-45DB-A466-CF3A888083B1}"/>
              </a:ext>
            </a:extLst>
          </p:cNvPr>
          <p:cNvPicPr>
            <a:picLocks noChangeAspect="1"/>
          </p:cNvPicPr>
          <p:nvPr/>
        </p:nvPicPr>
        <p:blipFill>
          <a:blip r:embed="rId5"/>
          <a:stretch>
            <a:fillRect/>
          </a:stretch>
        </p:blipFill>
        <p:spPr>
          <a:xfrm>
            <a:off x="6096000" y="2506661"/>
            <a:ext cx="4711700" cy="4222257"/>
          </a:xfrm>
          <a:prstGeom prst="rect">
            <a:avLst/>
          </a:prstGeom>
        </p:spPr>
      </p:pic>
    </p:spTree>
    <p:extLst>
      <p:ext uri="{BB962C8B-B14F-4D97-AF65-F5344CB8AC3E}">
        <p14:creationId xmlns:p14="http://schemas.microsoft.com/office/powerpoint/2010/main" val="276599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70A2A1-4411-4718-9B4D-4D62AE9911C3}"/>
              </a:ext>
            </a:extLst>
          </p:cNvPr>
          <p:cNvSpPr>
            <a:spLocks noGrp="1"/>
          </p:cNvSpPr>
          <p:nvPr>
            <p:ph type="title"/>
          </p:nvPr>
        </p:nvSpPr>
        <p:spPr/>
        <p:txBody>
          <a:bodyPr/>
          <a:lstStyle/>
          <a:p>
            <a:r>
              <a:rPr lang="en-US" altLang="zh-CN" dirty="0"/>
              <a:t>Dataflow</a:t>
            </a:r>
            <a:endParaRPr lang="zh-CN" altLang="en-US" dirty="0"/>
          </a:p>
        </p:txBody>
      </p:sp>
      <p:sp>
        <p:nvSpPr>
          <p:cNvPr id="4" name="矩形 3">
            <a:extLst>
              <a:ext uri="{FF2B5EF4-FFF2-40B4-BE49-F238E27FC236}">
                <a16:creationId xmlns:a16="http://schemas.microsoft.com/office/drawing/2014/main" id="{9CAD3043-9F77-4CFF-9CBD-68A1ED2BADF5}"/>
              </a:ext>
            </a:extLst>
          </p:cNvPr>
          <p:cNvSpPr/>
          <p:nvPr/>
        </p:nvSpPr>
        <p:spPr>
          <a:xfrm>
            <a:off x="2082958" y="2767964"/>
            <a:ext cx="1430020" cy="6592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UWB</a:t>
            </a:r>
            <a:endParaRPr lang="zh-CN" altLang="en-US" sz="2400" dirty="0">
              <a:solidFill>
                <a:schemeClr val="tx1"/>
              </a:solidFill>
            </a:endParaRPr>
          </a:p>
        </p:txBody>
      </p:sp>
      <p:sp>
        <p:nvSpPr>
          <p:cNvPr id="5" name="矩形 4">
            <a:extLst>
              <a:ext uri="{FF2B5EF4-FFF2-40B4-BE49-F238E27FC236}">
                <a16:creationId xmlns:a16="http://schemas.microsoft.com/office/drawing/2014/main" id="{E17A3E2F-8A3A-4534-9518-40A62DC37830}"/>
              </a:ext>
            </a:extLst>
          </p:cNvPr>
          <p:cNvSpPr/>
          <p:nvPr/>
        </p:nvSpPr>
        <p:spPr>
          <a:xfrm>
            <a:off x="8557101" y="2669222"/>
            <a:ext cx="1551940" cy="8567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Kalman Filter</a:t>
            </a:r>
            <a:endParaRPr lang="zh-CN" altLang="en-US" sz="2400" dirty="0">
              <a:solidFill>
                <a:schemeClr val="tx1"/>
              </a:solidFill>
            </a:endParaRPr>
          </a:p>
        </p:txBody>
      </p:sp>
      <p:sp>
        <p:nvSpPr>
          <p:cNvPr id="6" name="矩形 5">
            <a:extLst>
              <a:ext uri="{FF2B5EF4-FFF2-40B4-BE49-F238E27FC236}">
                <a16:creationId xmlns:a16="http://schemas.microsoft.com/office/drawing/2014/main" id="{88014FDA-643D-403B-B670-2345902ED987}"/>
              </a:ext>
            </a:extLst>
          </p:cNvPr>
          <p:cNvSpPr/>
          <p:nvPr/>
        </p:nvSpPr>
        <p:spPr>
          <a:xfrm>
            <a:off x="8256110" y="4469088"/>
            <a:ext cx="2153921" cy="8567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Coordinate</a:t>
            </a:r>
          </a:p>
          <a:p>
            <a:pPr algn="ctr"/>
            <a:r>
              <a:rPr lang="en-US" altLang="zh-CN" sz="2400" dirty="0">
                <a:solidFill>
                  <a:schemeClr val="tx1"/>
                </a:solidFill>
              </a:rPr>
              <a:t>Estimator</a:t>
            </a:r>
            <a:endParaRPr lang="zh-CN" altLang="en-US" sz="2400" dirty="0">
              <a:solidFill>
                <a:schemeClr val="tx1"/>
              </a:solidFill>
            </a:endParaRPr>
          </a:p>
        </p:txBody>
      </p:sp>
      <p:sp>
        <p:nvSpPr>
          <p:cNvPr id="9" name="矩形 8">
            <a:extLst>
              <a:ext uri="{FF2B5EF4-FFF2-40B4-BE49-F238E27FC236}">
                <a16:creationId xmlns:a16="http://schemas.microsoft.com/office/drawing/2014/main" id="{0C4ADCC8-D31B-41C9-9646-76AD1EB2B86E}"/>
              </a:ext>
            </a:extLst>
          </p:cNvPr>
          <p:cNvSpPr/>
          <p:nvPr/>
        </p:nvSpPr>
        <p:spPr>
          <a:xfrm>
            <a:off x="4998243" y="2669222"/>
            <a:ext cx="1953896" cy="8567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Serial Interpreter</a:t>
            </a:r>
            <a:endParaRPr lang="zh-CN" altLang="en-US" sz="2400" dirty="0">
              <a:solidFill>
                <a:schemeClr val="tx1"/>
              </a:solidFill>
            </a:endParaRPr>
          </a:p>
        </p:txBody>
      </p:sp>
      <p:sp>
        <p:nvSpPr>
          <p:cNvPr id="12" name="矩形 11">
            <a:extLst>
              <a:ext uri="{FF2B5EF4-FFF2-40B4-BE49-F238E27FC236}">
                <a16:creationId xmlns:a16="http://schemas.microsoft.com/office/drawing/2014/main" id="{A65E4F9E-134A-4354-9CE6-A720808E0EF7}"/>
              </a:ext>
            </a:extLst>
          </p:cNvPr>
          <p:cNvSpPr/>
          <p:nvPr/>
        </p:nvSpPr>
        <p:spPr>
          <a:xfrm>
            <a:off x="5069839" y="4469088"/>
            <a:ext cx="1882300" cy="8567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Data Buffer</a:t>
            </a:r>
            <a:endParaRPr lang="zh-CN" altLang="en-US" sz="2400" dirty="0">
              <a:solidFill>
                <a:schemeClr val="tx1"/>
              </a:solidFill>
            </a:endParaRPr>
          </a:p>
        </p:txBody>
      </p:sp>
      <p:cxnSp>
        <p:nvCxnSpPr>
          <p:cNvPr id="14" name="直接箭头连接符 13">
            <a:extLst>
              <a:ext uri="{FF2B5EF4-FFF2-40B4-BE49-F238E27FC236}">
                <a16:creationId xmlns:a16="http://schemas.microsoft.com/office/drawing/2014/main" id="{50ED2CA5-F4B5-4216-8C2A-2AB069B59C04}"/>
              </a:ext>
            </a:extLst>
          </p:cNvPr>
          <p:cNvCxnSpPr>
            <a:cxnSpLocks/>
            <a:stCxn id="4" idx="3"/>
            <a:endCxn id="9" idx="1"/>
          </p:cNvCxnSpPr>
          <p:nvPr/>
        </p:nvCxnSpPr>
        <p:spPr>
          <a:xfrm>
            <a:off x="3512978" y="3097609"/>
            <a:ext cx="1485265"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08BCB90-0237-4AE2-A224-DF813F96FA1E}"/>
              </a:ext>
            </a:extLst>
          </p:cNvPr>
          <p:cNvCxnSpPr>
            <a:cxnSpLocks/>
            <a:stCxn id="9" idx="3"/>
            <a:endCxn id="5" idx="1"/>
          </p:cNvCxnSpPr>
          <p:nvPr/>
        </p:nvCxnSpPr>
        <p:spPr>
          <a:xfrm>
            <a:off x="6952139" y="3097609"/>
            <a:ext cx="1604962"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F7BE5E5-79CA-4070-9DF6-3C3341375688}"/>
              </a:ext>
            </a:extLst>
          </p:cNvPr>
          <p:cNvCxnSpPr>
            <a:cxnSpLocks/>
            <a:stCxn id="5" idx="2"/>
            <a:endCxn id="6" idx="0"/>
          </p:cNvCxnSpPr>
          <p:nvPr/>
        </p:nvCxnSpPr>
        <p:spPr>
          <a:xfrm>
            <a:off x="9333071" y="3525996"/>
            <a:ext cx="0" cy="943092"/>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0E08628-AAE8-4AD7-8202-1BF5318E818C}"/>
              </a:ext>
            </a:extLst>
          </p:cNvPr>
          <p:cNvCxnSpPr>
            <a:stCxn id="6" idx="1"/>
            <a:endCxn id="12" idx="3"/>
          </p:cNvCxnSpPr>
          <p:nvPr/>
        </p:nvCxnSpPr>
        <p:spPr>
          <a:xfrm flipH="1">
            <a:off x="6952139" y="4897475"/>
            <a:ext cx="1303971"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72867D1-025B-4C8F-AC33-BF517EB1D27C}"/>
              </a:ext>
            </a:extLst>
          </p:cNvPr>
          <p:cNvCxnSpPr>
            <a:cxnSpLocks/>
            <a:stCxn id="12" idx="1"/>
          </p:cNvCxnSpPr>
          <p:nvPr/>
        </p:nvCxnSpPr>
        <p:spPr>
          <a:xfrm flipH="1">
            <a:off x="3694273" y="4897475"/>
            <a:ext cx="1375566" cy="0"/>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C3752F06-FE20-48AC-9068-884EE59F746C}"/>
              </a:ext>
            </a:extLst>
          </p:cNvPr>
          <p:cNvSpPr txBox="1"/>
          <p:nvPr/>
        </p:nvSpPr>
        <p:spPr>
          <a:xfrm>
            <a:off x="3694191" y="2739001"/>
            <a:ext cx="1122838" cy="646331"/>
          </a:xfrm>
          <a:prstGeom prst="rect">
            <a:avLst/>
          </a:prstGeom>
          <a:noFill/>
        </p:spPr>
        <p:txBody>
          <a:bodyPr wrap="square" rtlCol="0">
            <a:spAutoFit/>
          </a:bodyPr>
          <a:lstStyle/>
          <a:p>
            <a:pPr algn="ctr"/>
            <a:r>
              <a:rPr lang="en-US" altLang="zh-CN" dirty="0"/>
              <a:t>Serial message</a:t>
            </a:r>
            <a:endParaRPr lang="zh-CN" altLang="en-US" dirty="0"/>
          </a:p>
        </p:txBody>
      </p:sp>
      <p:sp>
        <p:nvSpPr>
          <p:cNvPr id="41" name="文本框 40">
            <a:extLst>
              <a:ext uri="{FF2B5EF4-FFF2-40B4-BE49-F238E27FC236}">
                <a16:creationId xmlns:a16="http://schemas.microsoft.com/office/drawing/2014/main" id="{9A3859F3-8335-4F81-B8C5-E4BEB510AC8E}"/>
              </a:ext>
            </a:extLst>
          </p:cNvPr>
          <p:cNvSpPr txBox="1"/>
          <p:nvPr/>
        </p:nvSpPr>
        <p:spPr>
          <a:xfrm>
            <a:off x="7154067" y="2752553"/>
            <a:ext cx="1122838" cy="646331"/>
          </a:xfrm>
          <a:prstGeom prst="rect">
            <a:avLst/>
          </a:prstGeom>
          <a:noFill/>
        </p:spPr>
        <p:txBody>
          <a:bodyPr wrap="square" rtlCol="0">
            <a:spAutoFit/>
          </a:bodyPr>
          <a:lstStyle/>
          <a:p>
            <a:pPr algn="ctr"/>
            <a:r>
              <a:rPr lang="en-US" altLang="zh-CN" dirty="0"/>
              <a:t>Ranging data</a:t>
            </a:r>
            <a:endParaRPr lang="zh-CN" altLang="en-US" dirty="0"/>
          </a:p>
        </p:txBody>
      </p:sp>
      <p:sp>
        <p:nvSpPr>
          <p:cNvPr id="44" name="文本框 43">
            <a:extLst>
              <a:ext uri="{FF2B5EF4-FFF2-40B4-BE49-F238E27FC236}">
                <a16:creationId xmlns:a16="http://schemas.microsoft.com/office/drawing/2014/main" id="{657FDCB0-B291-48A9-A68A-5AFBC2C3F307}"/>
              </a:ext>
            </a:extLst>
          </p:cNvPr>
          <p:cNvSpPr txBox="1"/>
          <p:nvPr/>
        </p:nvSpPr>
        <p:spPr>
          <a:xfrm>
            <a:off x="9333070" y="3669889"/>
            <a:ext cx="1122838" cy="646331"/>
          </a:xfrm>
          <a:prstGeom prst="rect">
            <a:avLst/>
          </a:prstGeom>
          <a:noFill/>
        </p:spPr>
        <p:txBody>
          <a:bodyPr wrap="square" rtlCol="0">
            <a:spAutoFit/>
          </a:bodyPr>
          <a:lstStyle/>
          <a:p>
            <a:pPr algn="ctr"/>
            <a:r>
              <a:rPr lang="en-US" altLang="zh-CN" dirty="0"/>
              <a:t>Ranging data</a:t>
            </a:r>
            <a:endParaRPr lang="zh-CN" altLang="en-US" dirty="0"/>
          </a:p>
        </p:txBody>
      </p:sp>
      <p:sp>
        <p:nvSpPr>
          <p:cNvPr id="45" name="文本框 40">
            <a:extLst>
              <a:ext uri="{FF2B5EF4-FFF2-40B4-BE49-F238E27FC236}">
                <a16:creationId xmlns:a16="http://schemas.microsoft.com/office/drawing/2014/main" id="{9A3859F3-8335-4F81-B8C5-E4BEB510AC8E}"/>
              </a:ext>
            </a:extLst>
          </p:cNvPr>
          <p:cNvSpPr txBox="1"/>
          <p:nvPr/>
        </p:nvSpPr>
        <p:spPr>
          <a:xfrm>
            <a:off x="7065170" y="4553989"/>
            <a:ext cx="1122838"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t>Tag position</a:t>
            </a:r>
            <a:endParaRPr lang="zh-CN" altLang="en-US" dirty="0"/>
          </a:p>
        </p:txBody>
      </p:sp>
      <p:sp>
        <p:nvSpPr>
          <p:cNvPr id="49" name="文本框 48">
            <a:extLst>
              <a:ext uri="{FF2B5EF4-FFF2-40B4-BE49-F238E27FC236}">
                <a16:creationId xmlns:a16="http://schemas.microsoft.com/office/drawing/2014/main" id="{BC059AFD-7B6A-47DE-BA26-95CA48E2727E}"/>
              </a:ext>
            </a:extLst>
          </p:cNvPr>
          <p:cNvSpPr txBox="1"/>
          <p:nvPr/>
        </p:nvSpPr>
        <p:spPr>
          <a:xfrm>
            <a:off x="2141152" y="4481976"/>
            <a:ext cx="1519070" cy="830997"/>
          </a:xfrm>
          <a:prstGeom prst="rect">
            <a:avLst/>
          </a:prstGeom>
          <a:noFill/>
        </p:spPr>
        <p:txBody>
          <a:bodyPr wrap="square" rtlCol="0">
            <a:spAutoFit/>
          </a:bodyPr>
          <a:lstStyle/>
          <a:p>
            <a:pPr algn="ctr"/>
            <a:r>
              <a:rPr lang="en-US" altLang="zh-CN" sz="2400" b="1" dirty="0"/>
              <a:t>Route Planning</a:t>
            </a:r>
            <a:endParaRPr lang="zh-CN" altLang="en-US" sz="2400" b="1" dirty="0"/>
          </a:p>
        </p:txBody>
      </p:sp>
    </p:spTree>
    <p:extLst>
      <p:ext uri="{BB962C8B-B14F-4D97-AF65-F5344CB8AC3E}">
        <p14:creationId xmlns:p14="http://schemas.microsoft.com/office/powerpoint/2010/main" val="2379004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38200" y="1529005"/>
            <a:ext cx="6051698" cy="584775"/>
          </a:xfrm>
          <a:prstGeom prst="rect">
            <a:avLst/>
          </a:prstGeom>
          <a:noFill/>
        </p:spPr>
        <p:txBody>
          <a:bodyPr wrap="square" rtlCol="0">
            <a:spAutoFit/>
          </a:bodyPr>
          <a:lstStyle/>
          <a:p>
            <a:r>
              <a:rPr lang="en-US" altLang="zh-CN" sz="3200" dirty="0"/>
              <a:t>Interpolation</a:t>
            </a:r>
            <a:endParaRPr lang="zh-CN" altLang="en-US" sz="3200" dirty="0"/>
          </a:p>
        </p:txBody>
      </p:sp>
      <p:grpSp>
        <p:nvGrpSpPr>
          <p:cNvPr id="24" name="组合 23"/>
          <p:cNvGrpSpPr/>
          <p:nvPr/>
        </p:nvGrpSpPr>
        <p:grpSpPr>
          <a:xfrm>
            <a:off x="1847072" y="3012366"/>
            <a:ext cx="3810000" cy="3219747"/>
            <a:chOff x="1201327" y="2559159"/>
            <a:chExt cx="3810000" cy="3219747"/>
          </a:xfrm>
        </p:grpSpPr>
        <p:pic>
          <p:nvPicPr>
            <p:cNvPr id="3082" name="Picture 10" descr="Mark Pro-52 (Smart AGV) - Hackste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327" y="2921406"/>
              <a:ext cx="381000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2746553" y="2559159"/>
              <a:ext cx="800531" cy="1295467"/>
              <a:chOff x="2031560" y="3404860"/>
              <a:chExt cx="800531" cy="1295467"/>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75670" t="27397" r="1408" b="11963"/>
              <a:stretch/>
            </p:blipFill>
            <p:spPr>
              <a:xfrm>
                <a:off x="2031560" y="3418728"/>
                <a:ext cx="800531" cy="1281599"/>
              </a:xfrm>
              <a:prstGeom prst="rect">
                <a:avLst/>
              </a:prstGeom>
            </p:spPr>
          </p:pic>
          <p:sp>
            <p:nvSpPr>
              <p:cNvPr id="8" name="文本框 7"/>
              <p:cNvSpPr txBox="1"/>
              <p:nvPr/>
            </p:nvSpPr>
            <p:spPr>
              <a:xfrm rot="353522">
                <a:off x="2565319" y="3404860"/>
                <a:ext cx="139223" cy="191254"/>
              </a:xfrm>
              <a:prstGeom prst="rect">
                <a:avLst/>
              </a:prstGeom>
              <a:noFill/>
            </p:spPr>
            <p:txBody>
              <a:bodyPr wrap="square" rtlCol="0">
                <a:spAutoFit/>
              </a:bodyPr>
              <a:lstStyle/>
              <a:p>
                <a:r>
                  <a:rPr lang="en-US" altLang="zh-CN" sz="1400" dirty="0">
                    <a:solidFill>
                      <a:schemeClr val="bg1">
                        <a:lumMod val="50000"/>
                      </a:schemeClr>
                    </a:solidFill>
                  </a:rPr>
                  <a:t>1</a:t>
                </a:r>
                <a:endParaRPr lang="zh-CN" altLang="en-US" sz="1400" dirty="0">
                  <a:solidFill>
                    <a:schemeClr val="bg1">
                      <a:lumMod val="50000"/>
                    </a:schemeClr>
                  </a:solidFill>
                </a:endParaRPr>
              </a:p>
            </p:txBody>
          </p:sp>
        </p:grpSp>
      </p:grpSp>
      <p:sp>
        <p:nvSpPr>
          <p:cNvPr id="13" name="AutoShape 2" descr="卡通小人图片免费下载_PNG素材_编号1yqio203z_图精灵"/>
          <p:cNvSpPr>
            <a:spLocks noChangeAspect="1" noChangeArrowheads="1"/>
          </p:cNvSpPr>
          <p:nvPr/>
        </p:nvSpPr>
        <p:spPr bwMode="auto">
          <a:xfrm>
            <a:off x="3217334" y="-1582556"/>
            <a:ext cx="3206044" cy="32060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AutoShape 6" descr="火柴人動畫~ME @ 諴的:: 隨意窩Xuite日誌"/>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文本框 24"/>
          <p:cNvSpPr txBox="1"/>
          <p:nvPr/>
        </p:nvSpPr>
        <p:spPr>
          <a:xfrm>
            <a:off x="7858819" y="2453713"/>
            <a:ext cx="3542387" cy="2554545"/>
          </a:xfrm>
          <a:prstGeom prst="rect">
            <a:avLst/>
          </a:prstGeom>
          <a:noFill/>
        </p:spPr>
        <p:txBody>
          <a:bodyPr wrap="square" rtlCol="0">
            <a:spAutoFit/>
          </a:bodyPr>
          <a:lstStyle/>
          <a:p>
            <a:r>
              <a:rPr lang="en-US" altLang="zh-CN" sz="2000" dirty="0"/>
              <a:t>The data refresh rate of tag 1 is 10Hz, and the data refresh rate of AGV car is 1000Hz. </a:t>
            </a:r>
          </a:p>
          <a:p>
            <a:r>
              <a:rPr lang="en-US" altLang="zh-CN" sz="2000" dirty="0"/>
              <a:t>In order to ensure that the car can follow the track of people in real time and accurately, the data of tag 2 needs to be interpolated. </a:t>
            </a:r>
            <a:endParaRPr lang="zh-CN" altLang="en-US" sz="2000" dirty="0"/>
          </a:p>
        </p:txBody>
      </p:sp>
      <p:sp>
        <p:nvSpPr>
          <p:cNvPr id="26" name="弧形 25"/>
          <p:cNvSpPr/>
          <p:nvPr/>
        </p:nvSpPr>
        <p:spPr>
          <a:xfrm rot="16200000">
            <a:off x="3052134" y="3075632"/>
            <a:ext cx="1399877" cy="634265"/>
          </a:xfrm>
          <a:prstGeom prst="arc">
            <a:avLst>
              <a:gd name="adj1" fmla="val 20198660"/>
              <a:gd name="adj2" fmla="val 1534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rot="16200000">
            <a:off x="2670318" y="2866818"/>
            <a:ext cx="2150370" cy="1022272"/>
          </a:xfrm>
          <a:prstGeom prst="arc">
            <a:avLst>
              <a:gd name="adj1" fmla="val 20198660"/>
              <a:gd name="adj2" fmla="val 1534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nvSpPr>
        <p:spPr>
          <a:xfrm rot="16200000">
            <a:off x="2914464" y="2944634"/>
            <a:ext cx="1662078" cy="820259"/>
          </a:xfrm>
          <a:prstGeom prst="arc">
            <a:avLst>
              <a:gd name="adj1" fmla="val 20198660"/>
              <a:gd name="adj2" fmla="val 15346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A1B3D966-96A1-43AE-A473-5B0B26090CA3}"/>
              </a:ext>
            </a:extLst>
          </p:cNvPr>
          <p:cNvSpPr>
            <a:spLocks noGrp="1"/>
          </p:cNvSpPr>
          <p:nvPr>
            <p:ph type="title"/>
          </p:nvPr>
        </p:nvSpPr>
        <p:spPr>
          <a:xfrm>
            <a:off x="838200" y="365125"/>
            <a:ext cx="10515600" cy="1325563"/>
          </a:xfrm>
        </p:spPr>
        <p:txBody>
          <a:bodyPr/>
          <a:lstStyle/>
          <a:p>
            <a:r>
              <a:rPr lang="en-US" altLang="zh-CN" dirty="0"/>
              <a:t>Route Plan</a:t>
            </a:r>
            <a:endParaRPr lang="zh-CN" altLang="en-US" dirty="0"/>
          </a:p>
        </p:txBody>
      </p:sp>
    </p:spTree>
    <p:extLst>
      <p:ext uri="{BB962C8B-B14F-4D97-AF65-F5344CB8AC3E}">
        <p14:creationId xmlns:p14="http://schemas.microsoft.com/office/powerpoint/2010/main" val="399413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8200" y="1587445"/>
            <a:ext cx="6051698" cy="584775"/>
          </a:xfrm>
          <a:prstGeom prst="rect">
            <a:avLst/>
          </a:prstGeom>
          <a:noFill/>
        </p:spPr>
        <p:txBody>
          <a:bodyPr wrap="square" rtlCol="0">
            <a:spAutoFit/>
          </a:bodyPr>
          <a:lstStyle/>
          <a:p>
            <a:r>
              <a:rPr lang="en-US" altLang="zh-CN" sz="3200" dirty="0"/>
              <a:t>Interpolation</a:t>
            </a:r>
            <a:endParaRPr lang="zh-CN" altLang="en-US" sz="3200" dirty="0"/>
          </a:p>
        </p:txBody>
      </p:sp>
      <p:sp>
        <p:nvSpPr>
          <p:cNvPr id="4" name="文本框 3"/>
          <p:cNvSpPr txBox="1"/>
          <p:nvPr/>
        </p:nvSpPr>
        <p:spPr>
          <a:xfrm>
            <a:off x="838200" y="2269199"/>
            <a:ext cx="10515600" cy="707886"/>
          </a:xfrm>
          <a:prstGeom prst="rect">
            <a:avLst/>
          </a:prstGeom>
          <a:noFill/>
        </p:spPr>
        <p:txBody>
          <a:bodyPr wrap="square" rtlCol="0">
            <a:spAutoFit/>
          </a:bodyPr>
          <a:lstStyle/>
          <a:p>
            <a:r>
              <a:rPr lang="en-US" altLang="zh-CN" sz="2000" dirty="0"/>
              <a:t>Based on the discrete data, the continuous function is added to make the continuous curve pass through all the given discrete data points. </a:t>
            </a:r>
            <a:endParaRPr lang="zh-CN" altLang="en-US" sz="2000" dirty="0"/>
          </a:p>
        </p:txBody>
      </p:sp>
      <p:sp>
        <p:nvSpPr>
          <p:cNvPr id="6" name="左大括号 5"/>
          <p:cNvSpPr/>
          <p:nvPr/>
        </p:nvSpPr>
        <p:spPr>
          <a:xfrm>
            <a:off x="1148316" y="3555307"/>
            <a:ext cx="244549" cy="24667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1392865" y="3458617"/>
            <a:ext cx="4019107" cy="2585323"/>
          </a:xfrm>
          <a:prstGeom prst="rect">
            <a:avLst/>
          </a:prstGeom>
          <a:noFill/>
        </p:spPr>
        <p:txBody>
          <a:bodyPr wrap="square" rtlCol="0">
            <a:spAutoFit/>
          </a:bodyPr>
          <a:lstStyle/>
          <a:p>
            <a:r>
              <a:rPr lang="en-US" altLang="zh-CN" dirty="0"/>
              <a:t>Lagrange interpolation </a:t>
            </a:r>
          </a:p>
          <a:p>
            <a:endParaRPr lang="en-US" altLang="zh-CN" dirty="0"/>
          </a:p>
          <a:p>
            <a:r>
              <a:rPr lang="en-US" altLang="zh-CN" dirty="0"/>
              <a:t>Newton interpolation</a:t>
            </a:r>
          </a:p>
          <a:p>
            <a:endParaRPr lang="en-US" altLang="zh-CN" dirty="0"/>
          </a:p>
          <a:p>
            <a:r>
              <a:rPr lang="en-US" altLang="zh-CN" dirty="0"/>
              <a:t>Piecewise interpolation</a:t>
            </a:r>
          </a:p>
          <a:p>
            <a:endParaRPr lang="en-US" altLang="zh-CN" dirty="0"/>
          </a:p>
          <a:p>
            <a:r>
              <a:rPr lang="en-US" altLang="zh-CN" b="1" dirty="0"/>
              <a:t>Spline interpolation</a:t>
            </a:r>
          </a:p>
          <a:p>
            <a:endParaRPr lang="en-US" altLang="zh-CN" dirty="0"/>
          </a:p>
          <a:p>
            <a:r>
              <a:rPr lang="en-US" altLang="zh-CN" dirty="0"/>
              <a:t>Trigonometric function interpolation</a:t>
            </a:r>
            <a:endParaRPr lang="zh-CN" altLang="en-US" dirty="0"/>
          </a:p>
        </p:txBody>
      </p:sp>
      <p:pic>
        <p:nvPicPr>
          <p:cNvPr id="8" name="图片 7"/>
          <p:cNvPicPr>
            <a:picLocks noChangeAspect="1"/>
          </p:cNvPicPr>
          <p:nvPr/>
        </p:nvPicPr>
        <p:blipFill>
          <a:blip r:embed="rId3"/>
          <a:stretch>
            <a:fillRect/>
          </a:stretch>
        </p:blipFill>
        <p:spPr>
          <a:xfrm>
            <a:off x="6187369" y="2855500"/>
            <a:ext cx="5010150" cy="3733800"/>
          </a:xfrm>
          <a:prstGeom prst="rect">
            <a:avLst/>
          </a:prstGeom>
        </p:spPr>
      </p:pic>
      <p:sp>
        <p:nvSpPr>
          <p:cNvPr id="11" name="标题 1">
            <a:extLst>
              <a:ext uri="{FF2B5EF4-FFF2-40B4-BE49-F238E27FC236}">
                <a16:creationId xmlns:a16="http://schemas.microsoft.com/office/drawing/2014/main" id="{36F43F78-3F99-4605-927D-3D0218A8D585}"/>
              </a:ext>
            </a:extLst>
          </p:cNvPr>
          <p:cNvSpPr>
            <a:spLocks noGrp="1"/>
          </p:cNvSpPr>
          <p:nvPr>
            <p:ph type="title"/>
          </p:nvPr>
        </p:nvSpPr>
        <p:spPr>
          <a:xfrm>
            <a:off x="838200" y="365125"/>
            <a:ext cx="10515600" cy="1325563"/>
          </a:xfrm>
        </p:spPr>
        <p:txBody>
          <a:bodyPr/>
          <a:lstStyle/>
          <a:p>
            <a:r>
              <a:rPr lang="en-US" altLang="zh-CN" dirty="0"/>
              <a:t>Route Plan</a:t>
            </a:r>
            <a:endParaRPr lang="zh-CN" altLang="en-US" dirty="0"/>
          </a:p>
        </p:txBody>
      </p:sp>
    </p:spTree>
    <p:extLst>
      <p:ext uri="{BB962C8B-B14F-4D97-AF65-F5344CB8AC3E}">
        <p14:creationId xmlns:p14="http://schemas.microsoft.com/office/powerpoint/2010/main" val="230889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38200" y="1587445"/>
            <a:ext cx="6051698" cy="584775"/>
          </a:xfrm>
          <a:prstGeom prst="rect">
            <a:avLst/>
          </a:prstGeom>
          <a:noFill/>
        </p:spPr>
        <p:txBody>
          <a:bodyPr wrap="square" rtlCol="0">
            <a:spAutoFit/>
          </a:bodyPr>
          <a:lstStyle/>
          <a:p>
            <a:r>
              <a:rPr lang="en-US" altLang="zh-CN" sz="3200" dirty="0" err="1"/>
              <a:t>Kalman</a:t>
            </a:r>
            <a:r>
              <a:rPr lang="en-US" altLang="zh-CN" sz="3200" dirty="0"/>
              <a:t> filtering </a:t>
            </a:r>
            <a:endParaRPr lang="zh-CN" altLang="en-US" sz="3200" dirty="0"/>
          </a:p>
        </p:txBody>
      </p:sp>
      <p:pic>
        <p:nvPicPr>
          <p:cNvPr id="1026" name="Picture 2" descr="卡尔曼滤波- 维基百科，自由的百科全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25511"/>
            <a:ext cx="7305135" cy="36951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avid Khudaverdyan. Kalman Fil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9690" y="2325511"/>
            <a:ext cx="3550248" cy="325120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3EDE0E07-3BBC-41FF-946E-51A82BA10F30}"/>
              </a:ext>
            </a:extLst>
          </p:cNvPr>
          <p:cNvSpPr>
            <a:spLocks noGrp="1"/>
          </p:cNvSpPr>
          <p:nvPr>
            <p:ph type="title"/>
          </p:nvPr>
        </p:nvSpPr>
        <p:spPr>
          <a:xfrm>
            <a:off x="838200" y="365125"/>
            <a:ext cx="10515600" cy="1325563"/>
          </a:xfrm>
        </p:spPr>
        <p:txBody>
          <a:bodyPr/>
          <a:lstStyle/>
          <a:p>
            <a:r>
              <a:rPr lang="en-US" altLang="zh-CN" dirty="0"/>
              <a:t>Route Plan</a:t>
            </a:r>
            <a:endParaRPr lang="zh-CN" altLang="en-US" dirty="0"/>
          </a:p>
        </p:txBody>
      </p:sp>
    </p:spTree>
    <p:extLst>
      <p:ext uri="{BB962C8B-B14F-4D97-AF65-F5344CB8AC3E}">
        <p14:creationId xmlns:p14="http://schemas.microsoft.com/office/powerpoint/2010/main" val="246345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20ED9BBE-9508-42C8-B343-D8CB96F6E03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143" b="97524" l="1467" r="97800">
                        <a14:foregroundMark x1="54533" y1="12333" x2="54533" y2="12333"/>
                        <a14:foregroundMark x1="77000" y1="93286" x2="77000" y2="93286"/>
                        <a14:foregroundMark x1="76133" y1="90714" x2="40133" y2="92000"/>
                        <a14:foregroundMark x1="90533" y1="84286" x2="37667" y2="90714"/>
                        <a14:foregroundMark x1="37667" y1="90714" x2="15867" y2="79762"/>
                        <a14:foregroundMark x1="92333" y1="90714" x2="34600" y2="95190"/>
                        <a14:foregroundMark x1="34600" y1="95190" x2="15867" y2="89429"/>
                        <a14:foregroundMark x1="9600" y1="84286" x2="25800" y2="95857"/>
                        <a14:foregroundMark x1="86933" y1="86857" x2="57267" y2="96476"/>
                        <a14:foregroundMark x1="40133" y1="95857" x2="14067" y2="83000"/>
                        <a14:foregroundMark x1="65267" y1="17048" x2="49067" y2="14714"/>
                        <a14:foregroundMark x1="49067" y1="14714" x2="35733" y2="20048"/>
                        <a14:foregroundMark x1="35733" y1="20048" x2="34733" y2="21381"/>
                        <a14:foregroundMark x1="6267" y1="83714" x2="5467" y2="94429"/>
                        <a14:foregroundMark x1="5467" y1="94429" x2="20133" y2="95952"/>
                        <a14:foregroundMark x1="96533" y1="83000" x2="97067" y2="93762"/>
                        <a14:foregroundMark x1="97067" y1="93762" x2="64467" y2="99810"/>
                        <a14:foregroundMark x1="64467" y1="99810" x2="11533" y2="98095"/>
                        <a14:foregroundMark x1="11533" y1="98095" x2="2733" y2="87905"/>
                        <a14:foregroundMark x1="2733" y1="87905" x2="1467" y2="84238"/>
                        <a14:foregroundMark x1="97800" y1="84762" x2="95267" y2="97571"/>
                        <a14:foregroundMark x1="50400" y1="6048" x2="50400" y2="6048"/>
                        <a14:foregroundMark x1="49867" y1="5714" x2="49867" y2="5714"/>
                        <a14:foregroundMark x1="47867" y1="5524" x2="47867" y2="5524"/>
                        <a14:foregroundMark x1="46867" y1="5143" x2="46867" y2="5143"/>
                        <a14:foregroundMark x1="42600" y1="6429" x2="40067" y2="6571"/>
                        <a14:foregroundMark x1="44067" y1="6238" x2="33267" y2="8952"/>
                        <a14:foregroundMark x1="51933" y1="5524" x2="39067" y2="8952"/>
                        <a14:backgroundMark x1="40067" y1="4619" x2="40067" y2="4619"/>
                      </a14:backgroundRemoval>
                    </a14:imgEffect>
                  </a14:imgLayer>
                </a14:imgProps>
              </a:ext>
              <a:ext uri="{28A0092B-C50C-407E-A947-70E740481C1C}">
                <a14:useLocalDpi xmlns:a14="http://schemas.microsoft.com/office/drawing/2010/main" val="0"/>
              </a:ext>
            </a:extLst>
          </a:blip>
          <a:stretch>
            <a:fillRect/>
          </a:stretch>
        </p:blipFill>
        <p:spPr>
          <a:xfrm>
            <a:off x="840018" y="2502522"/>
            <a:ext cx="875194" cy="1225272"/>
          </a:xfrm>
          <a:prstGeom prst="ellipse">
            <a:avLst/>
          </a:prstGeom>
        </p:spPr>
      </p:pic>
      <p:sp>
        <p:nvSpPr>
          <p:cNvPr id="2" name="标题 1">
            <a:extLst>
              <a:ext uri="{FF2B5EF4-FFF2-40B4-BE49-F238E27FC236}">
                <a16:creationId xmlns:a16="http://schemas.microsoft.com/office/drawing/2014/main" id="{A645726B-6F64-47ED-B7EB-A55AD2DF6BA6}"/>
              </a:ext>
            </a:extLst>
          </p:cNvPr>
          <p:cNvSpPr>
            <a:spLocks noGrp="1"/>
          </p:cNvSpPr>
          <p:nvPr>
            <p:ph type="title"/>
          </p:nvPr>
        </p:nvSpPr>
        <p:spPr>
          <a:xfrm>
            <a:off x="838200" y="365125"/>
            <a:ext cx="10515600" cy="1325563"/>
          </a:xfrm>
        </p:spPr>
        <p:txBody>
          <a:bodyPr/>
          <a:lstStyle/>
          <a:p>
            <a:r>
              <a:rPr lang="en-US" altLang="zh-CN" dirty="0"/>
              <a:t>Team members</a:t>
            </a:r>
            <a:endParaRPr lang="zh-CN" altLang="en-US" dirty="0"/>
          </a:p>
        </p:txBody>
      </p:sp>
      <p:sp>
        <p:nvSpPr>
          <p:cNvPr id="4" name="椭圆 3">
            <a:extLst>
              <a:ext uri="{FF2B5EF4-FFF2-40B4-BE49-F238E27FC236}">
                <a16:creationId xmlns:a16="http://schemas.microsoft.com/office/drawing/2014/main" id="{5EB00D96-E925-453C-9254-D6DA9F86F6FA}"/>
              </a:ext>
            </a:extLst>
          </p:cNvPr>
          <p:cNvSpPr>
            <a:spLocks noChangeAspect="1"/>
          </p:cNvSpPr>
          <p:nvPr/>
        </p:nvSpPr>
        <p:spPr>
          <a:xfrm>
            <a:off x="671643" y="2516347"/>
            <a:ext cx="1260000" cy="12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椭圆 4">
            <a:extLst>
              <a:ext uri="{FF2B5EF4-FFF2-40B4-BE49-F238E27FC236}">
                <a16:creationId xmlns:a16="http://schemas.microsoft.com/office/drawing/2014/main" id="{40E32849-AB75-4C47-ACDF-1EC4B415122C}"/>
              </a:ext>
            </a:extLst>
          </p:cNvPr>
          <p:cNvSpPr>
            <a:spLocks noChangeAspect="1"/>
          </p:cNvSpPr>
          <p:nvPr/>
        </p:nvSpPr>
        <p:spPr>
          <a:xfrm>
            <a:off x="691206" y="4636733"/>
            <a:ext cx="1260000" cy="12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椭圆 5">
            <a:extLst>
              <a:ext uri="{FF2B5EF4-FFF2-40B4-BE49-F238E27FC236}">
                <a16:creationId xmlns:a16="http://schemas.microsoft.com/office/drawing/2014/main" id="{4946CA16-4A76-4792-8939-71E97886A6BF}"/>
              </a:ext>
            </a:extLst>
          </p:cNvPr>
          <p:cNvSpPr>
            <a:spLocks noChangeAspect="1"/>
          </p:cNvSpPr>
          <p:nvPr/>
        </p:nvSpPr>
        <p:spPr>
          <a:xfrm>
            <a:off x="4335986" y="2516346"/>
            <a:ext cx="1260000" cy="12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a:extLst>
              <a:ext uri="{FF2B5EF4-FFF2-40B4-BE49-F238E27FC236}">
                <a16:creationId xmlns:a16="http://schemas.microsoft.com/office/drawing/2014/main" id="{2ABB3519-65B7-4E74-8115-E08CAE57EE5C}"/>
              </a:ext>
            </a:extLst>
          </p:cNvPr>
          <p:cNvSpPr>
            <a:spLocks noChangeAspect="1"/>
          </p:cNvSpPr>
          <p:nvPr/>
        </p:nvSpPr>
        <p:spPr>
          <a:xfrm>
            <a:off x="8019892" y="4636732"/>
            <a:ext cx="1260000" cy="12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a:extLst>
              <a:ext uri="{FF2B5EF4-FFF2-40B4-BE49-F238E27FC236}">
                <a16:creationId xmlns:a16="http://schemas.microsoft.com/office/drawing/2014/main" id="{18DE1D99-62A9-4F87-8906-0051D1D67D4C}"/>
              </a:ext>
            </a:extLst>
          </p:cNvPr>
          <p:cNvSpPr>
            <a:spLocks noChangeAspect="1"/>
          </p:cNvSpPr>
          <p:nvPr/>
        </p:nvSpPr>
        <p:spPr>
          <a:xfrm>
            <a:off x="4355550" y="4636733"/>
            <a:ext cx="1260000" cy="12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a:extLst>
              <a:ext uri="{FF2B5EF4-FFF2-40B4-BE49-F238E27FC236}">
                <a16:creationId xmlns:a16="http://schemas.microsoft.com/office/drawing/2014/main" id="{6248714C-8DB0-4117-94F0-4840C0BDCDC0}"/>
              </a:ext>
            </a:extLst>
          </p:cNvPr>
          <p:cNvSpPr>
            <a:spLocks noChangeAspect="1"/>
          </p:cNvSpPr>
          <p:nvPr/>
        </p:nvSpPr>
        <p:spPr>
          <a:xfrm>
            <a:off x="8000330" y="2516346"/>
            <a:ext cx="1260000" cy="12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文本框 9">
            <a:extLst>
              <a:ext uri="{FF2B5EF4-FFF2-40B4-BE49-F238E27FC236}">
                <a16:creationId xmlns:a16="http://schemas.microsoft.com/office/drawing/2014/main" id="{F8C33F34-F53F-425C-8A13-968D48DFF31E}"/>
              </a:ext>
            </a:extLst>
          </p:cNvPr>
          <p:cNvSpPr txBox="1"/>
          <p:nvPr/>
        </p:nvSpPr>
        <p:spPr>
          <a:xfrm>
            <a:off x="1985925" y="2684682"/>
            <a:ext cx="2350061" cy="1015663"/>
          </a:xfrm>
          <a:prstGeom prst="rect">
            <a:avLst/>
          </a:prstGeom>
          <a:noFill/>
        </p:spPr>
        <p:txBody>
          <a:bodyPr wrap="square" rtlCol="0">
            <a:spAutoFit/>
          </a:bodyPr>
          <a:lstStyle/>
          <a:p>
            <a:r>
              <a:rPr lang="en-US" altLang="zh-CN" sz="2400" dirty="0"/>
              <a:t>LIU Ben</a:t>
            </a:r>
          </a:p>
          <a:p>
            <a:r>
              <a:rPr lang="en-US" altLang="zh-CN" b="1" dirty="0"/>
              <a:t>Group Master </a:t>
            </a:r>
            <a:r>
              <a:rPr lang="en-US" altLang="zh-CN" dirty="0"/>
              <a:t>&amp;</a:t>
            </a:r>
          </a:p>
          <a:p>
            <a:r>
              <a:rPr lang="en-US" altLang="zh-CN" dirty="0"/>
              <a:t>Development team</a:t>
            </a:r>
            <a:endParaRPr lang="zh-CN" altLang="en-US" dirty="0"/>
          </a:p>
        </p:txBody>
      </p:sp>
      <p:sp>
        <p:nvSpPr>
          <p:cNvPr id="11" name="文本框 10">
            <a:extLst>
              <a:ext uri="{FF2B5EF4-FFF2-40B4-BE49-F238E27FC236}">
                <a16:creationId xmlns:a16="http://schemas.microsoft.com/office/drawing/2014/main" id="{C605AC90-46F4-4AF2-847C-5CB4D67AB23B}"/>
              </a:ext>
            </a:extLst>
          </p:cNvPr>
          <p:cNvSpPr txBox="1"/>
          <p:nvPr/>
        </p:nvSpPr>
        <p:spPr>
          <a:xfrm>
            <a:off x="1975484" y="4943565"/>
            <a:ext cx="2143050" cy="738664"/>
          </a:xfrm>
          <a:prstGeom prst="rect">
            <a:avLst/>
          </a:prstGeom>
          <a:noFill/>
        </p:spPr>
        <p:txBody>
          <a:bodyPr wrap="square" rtlCol="0">
            <a:spAutoFit/>
          </a:bodyPr>
          <a:lstStyle/>
          <a:p>
            <a:r>
              <a:rPr lang="en-US" altLang="zh-CN" sz="2400" dirty="0"/>
              <a:t>ZHANG Cheng</a:t>
            </a:r>
          </a:p>
          <a:p>
            <a:r>
              <a:rPr lang="en-US" altLang="zh-CN" dirty="0"/>
              <a:t>Development team</a:t>
            </a:r>
            <a:endParaRPr lang="zh-CN" altLang="en-US" dirty="0"/>
          </a:p>
        </p:txBody>
      </p:sp>
      <p:sp>
        <p:nvSpPr>
          <p:cNvPr id="12" name="文本框 11">
            <a:extLst>
              <a:ext uri="{FF2B5EF4-FFF2-40B4-BE49-F238E27FC236}">
                <a16:creationId xmlns:a16="http://schemas.microsoft.com/office/drawing/2014/main" id="{07AF953E-7A2A-4675-A8F4-5813566CBA89}"/>
              </a:ext>
            </a:extLst>
          </p:cNvPr>
          <p:cNvSpPr txBox="1"/>
          <p:nvPr/>
        </p:nvSpPr>
        <p:spPr>
          <a:xfrm>
            <a:off x="9324390" y="2684682"/>
            <a:ext cx="2659914" cy="1015663"/>
          </a:xfrm>
          <a:prstGeom prst="rect">
            <a:avLst/>
          </a:prstGeom>
          <a:noFill/>
        </p:spPr>
        <p:txBody>
          <a:bodyPr wrap="square" rtlCol="0">
            <a:spAutoFit/>
          </a:bodyPr>
          <a:lstStyle/>
          <a:p>
            <a:r>
              <a:rPr lang="en-US" altLang="zh-CN" sz="2400" dirty="0"/>
              <a:t>SHI </a:t>
            </a:r>
            <a:r>
              <a:rPr lang="en-US" altLang="zh-CN" sz="2400" dirty="0" err="1"/>
              <a:t>Feifei</a:t>
            </a:r>
            <a:endParaRPr lang="en-US" altLang="zh-CN" sz="2400" dirty="0"/>
          </a:p>
          <a:p>
            <a:r>
              <a:rPr lang="en-US" altLang="zh-CN" b="1" dirty="0"/>
              <a:t>Chief financial officer </a:t>
            </a:r>
            <a:r>
              <a:rPr lang="en-US" altLang="zh-CN" dirty="0"/>
              <a:t>&amp; Development team</a:t>
            </a:r>
            <a:endParaRPr lang="zh-CN" altLang="en-US" dirty="0"/>
          </a:p>
        </p:txBody>
      </p:sp>
      <p:sp>
        <p:nvSpPr>
          <p:cNvPr id="13" name="文本框 12">
            <a:extLst>
              <a:ext uri="{FF2B5EF4-FFF2-40B4-BE49-F238E27FC236}">
                <a16:creationId xmlns:a16="http://schemas.microsoft.com/office/drawing/2014/main" id="{FDF86827-AC22-497F-9F07-6BB52904BA1B}"/>
              </a:ext>
            </a:extLst>
          </p:cNvPr>
          <p:cNvSpPr txBox="1"/>
          <p:nvPr/>
        </p:nvSpPr>
        <p:spPr>
          <a:xfrm>
            <a:off x="5650268" y="2684682"/>
            <a:ext cx="2350061" cy="1015663"/>
          </a:xfrm>
          <a:prstGeom prst="rect">
            <a:avLst/>
          </a:prstGeom>
          <a:noFill/>
        </p:spPr>
        <p:txBody>
          <a:bodyPr wrap="square" rtlCol="0">
            <a:spAutoFit/>
          </a:bodyPr>
          <a:lstStyle/>
          <a:p>
            <a:r>
              <a:rPr lang="en-US" altLang="zh-CN" sz="2400" dirty="0"/>
              <a:t>LI Hui</a:t>
            </a:r>
          </a:p>
          <a:p>
            <a:r>
              <a:rPr lang="en-US" altLang="zh-CN" b="1" dirty="0"/>
              <a:t>Product Manager </a:t>
            </a:r>
            <a:r>
              <a:rPr lang="en-US" altLang="zh-CN" dirty="0"/>
              <a:t>&amp;</a:t>
            </a:r>
          </a:p>
          <a:p>
            <a:r>
              <a:rPr lang="en-US" altLang="zh-CN" dirty="0"/>
              <a:t>Development team</a:t>
            </a:r>
            <a:endParaRPr lang="zh-CN" altLang="en-US" dirty="0"/>
          </a:p>
        </p:txBody>
      </p:sp>
      <p:sp>
        <p:nvSpPr>
          <p:cNvPr id="14" name="文本框 13">
            <a:extLst>
              <a:ext uri="{FF2B5EF4-FFF2-40B4-BE49-F238E27FC236}">
                <a16:creationId xmlns:a16="http://schemas.microsoft.com/office/drawing/2014/main" id="{8865EAAB-BB25-4035-8491-BA8DBC7304AC}"/>
              </a:ext>
            </a:extLst>
          </p:cNvPr>
          <p:cNvSpPr txBox="1"/>
          <p:nvPr/>
        </p:nvSpPr>
        <p:spPr>
          <a:xfrm>
            <a:off x="5639826" y="4943565"/>
            <a:ext cx="2143050" cy="738664"/>
          </a:xfrm>
          <a:prstGeom prst="rect">
            <a:avLst/>
          </a:prstGeom>
          <a:noFill/>
        </p:spPr>
        <p:txBody>
          <a:bodyPr wrap="square" rtlCol="0">
            <a:spAutoFit/>
          </a:bodyPr>
          <a:lstStyle/>
          <a:p>
            <a:r>
              <a:rPr lang="en-US" altLang="zh-CN" sz="2400" dirty="0"/>
              <a:t>FENG </a:t>
            </a:r>
            <a:r>
              <a:rPr lang="en-US" altLang="zh-CN" sz="2400" dirty="0" err="1"/>
              <a:t>Zicheng</a:t>
            </a:r>
            <a:r>
              <a:rPr lang="en-US" altLang="zh-CN" sz="2400" dirty="0"/>
              <a:t> </a:t>
            </a:r>
          </a:p>
          <a:p>
            <a:r>
              <a:rPr lang="en-US" altLang="zh-CN" dirty="0"/>
              <a:t>Development team</a:t>
            </a:r>
            <a:endParaRPr lang="zh-CN" altLang="en-US" dirty="0"/>
          </a:p>
        </p:txBody>
      </p:sp>
      <p:sp>
        <p:nvSpPr>
          <p:cNvPr id="15" name="文本框 14">
            <a:extLst>
              <a:ext uri="{FF2B5EF4-FFF2-40B4-BE49-F238E27FC236}">
                <a16:creationId xmlns:a16="http://schemas.microsoft.com/office/drawing/2014/main" id="{A4DCE83B-5E28-421A-9292-427A28C16042}"/>
              </a:ext>
            </a:extLst>
          </p:cNvPr>
          <p:cNvSpPr txBox="1"/>
          <p:nvPr/>
        </p:nvSpPr>
        <p:spPr>
          <a:xfrm>
            <a:off x="9304168" y="4943564"/>
            <a:ext cx="2143050" cy="738664"/>
          </a:xfrm>
          <a:prstGeom prst="rect">
            <a:avLst/>
          </a:prstGeom>
          <a:noFill/>
        </p:spPr>
        <p:txBody>
          <a:bodyPr wrap="square" rtlCol="0">
            <a:spAutoFit/>
          </a:bodyPr>
          <a:lstStyle/>
          <a:p>
            <a:r>
              <a:rPr lang="en-US" altLang="zh-CN" sz="2400" dirty="0"/>
              <a:t>ZHANG </a:t>
            </a:r>
            <a:r>
              <a:rPr lang="en-US" altLang="zh-CN" sz="2400" dirty="0" err="1"/>
              <a:t>Jiahao</a:t>
            </a:r>
            <a:endParaRPr lang="en-US" altLang="zh-CN" sz="2400" dirty="0"/>
          </a:p>
          <a:p>
            <a:r>
              <a:rPr lang="en-US" altLang="zh-CN" dirty="0"/>
              <a:t>Development team</a:t>
            </a:r>
            <a:endParaRPr lang="zh-CN" altLang="en-US" dirty="0"/>
          </a:p>
        </p:txBody>
      </p:sp>
      <p:pic>
        <p:nvPicPr>
          <p:cNvPr id="19" name="图片 18">
            <a:extLst>
              <a:ext uri="{FF2B5EF4-FFF2-40B4-BE49-F238E27FC236}">
                <a16:creationId xmlns:a16="http://schemas.microsoft.com/office/drawing/2014/main" id="{001ADA08-9EAB-401B-AC56-8952C5FE85F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59" b="98133" l="7849" r="94477">
                        <a14:foregroundMark x1="49709" y1="25104" x2="35756" y2="24689"/>
                        <a14:foregroundMark x1="48837" y1="18257" x2="37209" y2="31535"/>
                        <a14:foregroundMark x1="70930" y1="75519" x2="47674" y2="87759"/>
                        <a14:foregroundMark x1="47674" y1="87759" x2="21221" y2="74481"/>
                        <a14:foregroundMark x1="21221" y1="74481" x2="18605" y2="71992"/>
                        <a14:foregroundMark x1="78198" y1="78631" x2="45058" y2="95228"/>
                        <a14:foregroundMark x1="45058" y1="95228" x2="34884" y2="92946"/>
                        <a14:foregroundMark x1="16570" y1="75519" x2="31105" y2="94606"/>
                        <a14:foregroundMark x1="31105" y1="94606" x2="40116" y2="93361"/>
                        <a14:foregroundMark x1="80523" y1="73444" x2="84302" y2="94606"/>
                        <a14:foregroundMark x1="84302" y1="94606" x2="72965" y2="95643"/>
                        <a14:foregroundMark x1="10756" y1="78216" x2="33721" y2="91079"/>
                        <a14:foregroundMark x1="33721" y1="91079" x2="36919" y2="90249"/>
                        <a14:foregroundMark x1="14535" y1="83817" x2="26163" y2="91079"/>
                        <a14:foregroundMark x1="12791" y1="80498" x2="29942" y2="99378"/>
                        <a14:foregroundMark x1="29942" y1="99378" x2="61919" y2="98340"/>
                        <a14:foregroundMark x1="61919" y1="98340" x2="75581" y2="94606"/>
                        <a14:foregroundMark x1="79070" y1="87967" x2="72674" y2="93776"/>
                        <a14:foregroundMark x1="92442" y1="78008" x2="94767" y2="90664"/>
                        <a14:foregroundMark x1="11628" y1="78838" x2="14535" y2="72822"/>
                        <a14:foregroundMark x1="11628" y1="73237" x2="7849" y2="78008"/>
                        <a14:foregroundMark x1="10174" y1="72822" x2="10174" y2="72822"/>
                      </a14:backgroundRemoval>
                    </a14:imgEffect>
                  </a14:imgLayer>
                </a14:imgProps>
              </a:ext>
              <a:ext uri="{28A0092B-C50C-407E-A947-70E740481C1C}">
                <a14:useLocalDpi xmlns:a14="http://schemas.microsoft.com/office/drawing/2010/main" val="0"/>
              </a:ext>
            </a:extLst>
          </a:blip>
          <a:stretch>
            <a:fillRect/>
          </a:stretch>
        </p:blipFill>
        <p:spPr>
          <a:xfrm>
            <a:off x="4496837" y="2371583"/>
            <a:ext cx="946046" cy="1325563"/>
          </a:xfrm>
          <a:prstGeom prst="ellipse">
            <a:avLst/>
          </a:prstGeom>
        </p:spPr>
      </p:pic>
      <p:pic>
        <p:nvPicPr>
          <p:cNvPr id="23" name="图片 22">
            <a:extLst>
              <a:ext uri="{FF2B5EF4-FFF2-40B4-BE49-F238E27FC236}">
                <a16:creationId xmlns:a16="http://schemas.microsoft.com/office/drawing/2014/main" id="{ADAD4547-79DA-4322-A73A-BDE85062182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460" b="99746" l="1967" r="98965">
                        <a14:foregroundMark x1="28054" y1="89228" x2="35093" y2="94826"/>
                        <a14:foregroundMark x1="35093" y1="94826" x2="46066" y2="95589"/>
                        <a14:foregroundMark x1="19669" y1="90755" x2="49482" y2="94996"/>
                        <a14:foregroundMark x1="49482" y1="94996" x2="83437" y2="89313"/>
                        <a14:foregroundMark x1="83437" y1="89313" x2="87578" y2="87786"/>
                        <a14:foregroundMark x1="89234" y1="83630" x2="93478" y2="91349"/>
                        <a14:foregroundMark x1="93478" y1="91349" x2="93271" y2="93723"/>
                        <a14:foregroundMark x1="97930" y1="85666" x2="98033" y2="93978"/>
                        <a14:foregroundMark x1="98033" y1="93978" x2="91615" y2="99237"/>
                        <a14:foregroundMark x1="91615" y1="99237" x2="65528" y2="99915"/>
                        <a14:foregroundMark x1="16149" y1="96438" x2="7350" y2="94656"/>
                        <a14:foregroundMark x1="7350" y1="94656" x2="14286" y2="89567"/>
                        <a14:foregroundMark x1="14286" y1="89567" x2="17288" y2="89398"/>
                        <a14:foregroundMark x1="2381" y1="90161" x2="1967" y2="95674"/>
                        <a14:foregroundMark x1="99586" y1="97371" x2="99068" y2="89907"/>
                        <a14:foregroundMark x1="99068" y1="89907" x2="97723" y2="87532"/>
                        <a14:foregroundMark x1="36749" y1="11366" x2="47308" y2="7209"/>
                        <a14:foregroundMark x1="47308" y1="7209" x2="55901" y2="6616"/>
                        <a14:foregroundMark x1="55901" y1="6616" x2="60870" y2="7549"/>
                        <a14:foregroundMark x1="46894" y1="2460" x2="50207" y2="2799"/>
                      </a14:backgroundRemoval>
                    </a14:imgEffect>
                  </a14:imgLayer>
                </a14:imgProps>
              </a:ext>
              <a:ext uri="{28A0092B-C50C-407E-A947-70E740481C1C}">
                <a14:useLocalDpi xmlns:a14="http://schemas.microsoft.com/office/drawing/2010/main" val="0"/>
              </a:ext>
            </a:extLst>
          </a:blip>
          <a:stretch>
            <a:fillRect/>
          </a:stretch>
        </p:blipFill>
        <p:spPr>
          <a:xfrm>
            <a:off x="8161180" y="2574655"/>
            <a:ext cx="918043" cy="1120468"/>
          </a:xfrm>
          <a:prstGeom prst="ellipse">
            <a:avLst/>
          </a:prstGeom>
        </p:spPr>
      </p:pic>
      <p:pic>
        <p:nvPicPr>
          <p:cNvPr id="16" name="图片 15">
            <a:extLst>
              <a:ext uri="{FF2B5EF4-FFF2-40B4-BE49-F238E27FC236}">
                <a16:creationId xmlns:a16="http://schemas.microsoft.com/office/drawing/2014/main" id="{AC712528-FBC5-4EC3-AC20-5A042EAB789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297" b="99320" l="4190" r="94693">
                        <a14:foregroundMark x1="57821" y1="14739" x2="57821" y2="14739"/>
                        <a14:foregroundMark x1="19274" y1="88209" x2="47486" y2="92971"/>
                        <a14:foregroundMark x1="19274" y1="85034" x2="20950" y2="95918"/>
                        <a14:foregroundMark x1="9777" y1="91837" x2="53352" y2="99546"/>
                        <a14:foregroundMark x1="72626" y1="87528" x2="72626" y2="87528"/>
                        <a14:foregroundMark x1="94972" y1="97279" x2="94134" y2="93651"/>
                        <a14:foregroundMark x1="5307" y1="98413" x2="4469" y2="90476"/>
                        <a14:foregroundMark x1="55028" y1="10431" x2="47486" y2="9297"/>
                      </a14:backgroundRemoval>
                    </a14:imgEffect>
                  </a14:imgLayer>
                </a14:imgProps>
              </a:ext>
              <a:ext uri="{28A0092B-C50C-407E-A947-70E740481C1C}">
                <a14:useLocalDpi xmlns:a14="http://schemas.microsoft.com/office/drawing/2010/main" val="0"/>
              </a:ext>
            </a:extLst>
          </a:blip>
          <a:stretch>
            <a:fillRect/>
          </a:stretch>
        </p:blipFill>
        <p:spPr>
          <a:xfrm>
            <a:off x="4510894" y="4627508"/>
            <a:ext cx="950930" cy="1171397"/>
          </a:xfrm>
          <a:prstGeom prst="ellipse">
            <a:avLst/>
          </a:prstGeom>
        </p:spPr>
      </p:pic>
      <p:pic>
        <p:nvPicPr>
          <p:cNvPr id="20" name="图片 19">
            <a:extLst>
              <a:ext uri="{FF2B5EF4-FFF2-40B4-BE49-F238E27FC236}">
                <a16:creationId xmlns:a16="http://schemas.microsoft.com/office/drawing/2014/main" id="{7FF335D0-F91F-4146-BE8F-BE1AA55278B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3438" l="0" r="94437">
                        <a14:foregroundMark x1="94993" y1="91250" x2="75800" y2="93229"/>
                        <a14:foregroundMark x1="75800" y1="93229" x2="27538" y2="93438"/>
                        <a14:foregroundMark x1="5702" y1="81771" x2="417" y2="89271"/>
                        <a14:foregroundMark x1="417" y1="89271" x2="0" y2="91458"/>
                        <a14:foregroundMark x1="17246" y1="80729" x2="69819" y2="83750"/>
                        <a14:foregroundMark x1="91238" y1="81458" x2="94437" y2="87917"/>
                        <a14:backgroundMark x1="71905" y1="57188" x2="66481" y2="65000"/>
                      </a14:backgroundRemoval>
                    </a14:imgEffect>
                  </a14:imgLayer>
                </a14:imgProps>
              </a:ext>
              <a:ext uri="{28A0092B-C50C-407E-A947-70E740481C1C}">
                <a14:useLocalDpi xmlns:a14="http://schemas.microsoft.com/office/drawing/2010/main" val="0"/>
              </a:ext>
            </a:extLst>
          </a:blip>
          <a:stretch>
            <a:fillRect/>
          </a:stretch>
        </p:blipFill>
        <p:spPr>
          <a:xfrm>
            <a:off x="8110470" y="4406999"/>
            <a:ext cx="1078843" cy="1440458"/>
          </a:xfrm>
          <a:prstGeom prst="ellipse">
            <a:avLst/>
          </a:prstGeom>
        </p:spPr>
      </p:pic>
      <p:pic>
        <p:nvPicPr>
          <p:cNvPr id="18" name="图片 17">
            <a:extLst>
              <a:ext uri="{FF2B5EF4-FFF2-40B4-BE49-F238E27FC236}">
                <a16:creationId xmlns:a16="http://schemas.microsoft.com/office/drawing/2014/main" id="{24513970-9299-49CD-8874-98310B1C06EE}"/>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51" b="99320" l="3911" r="95531">
                        <a14:foregroundMark x1="22346" y1="91156" x2="57542" y2="99546"/>
                        <a14:foregroundMark x1="79330" y1="90249" x2="49441" y2="92744"/>
                        <a14:foregroundMark x1="80447" y1="83673" x2="89665" y2="96145"/>
                        <a14:foregroundMark x1="95810" y1="85261" x2="95810" y2="96145"/>
                        <a14:foregroundMark x1="23464" y1="85261" x2="3911" y2="92063"/>
                      </a14:backgroundRemoval>
                    </a14:imgEffect>
                  </a14:imgLayer>
                </a14:imgProps>
              </a:ext>
              <a:ext uri="{28A0092B-C50C-407E-A947-70E740481C1C}">
                <a14:useLocalDpi xmlns:a14="http://schemas.microsoft.com/office/drawing/2010/main" val="0"/>
              </a:ext>
            </a:extLst>
          </a:blip>
          <a:stretch>
            <a:fillRect/>
          </a:stretch>
        </p:blipFill>
        <p:spPr>
          <a:xfrm>
            <a:off x="814112" y="4607197"/>
            <a:ext cx="1005948" cy="1239171"/>
          </a:xfrm>
          <a:prstGeom prst="ellipse">
            <a:avLst/>
          </a:prstGeom>
        </p:spPr>
      </p:pic>
    </p:spTree>
    <p:extLst>
      <p:ext uri="{BB962C8B-B14F-4D97-AF65-F5344CB8AC3E}">
        <p14:creationId xmlns:p14="http://schemas.microsoft.com/office/powerpoint/2010/main" val="877837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5C349-0E5A-4765-A6C6-8BEE53D3C769}"/>
              </a:ext>
            </a:extLst>
          </p:cNvPr>
          <p:cNvSpPr>
            <a:spLocks noGrp="1"/>
          </p:cNvSpPr>
          <p:nvPr>
            <p:ph type="title"/>
          </p:nvPr>
        </p:nvSpPr>
        <p:spPr>
          <a:xfrm>
            <a:off x="752380" y="97124"/>
            <a:ext cx="10515600" cy="1325563"/>
          </a:xfrm>
        </p:spPr>
        <p:txBody>
          <a:bodyPr/>
          <a:lstStyle/>
          <a:p>
            <a:r>
              <a:rPr lang="en-US" altLang="zh-CN" dirty="0"/>
              <a:t>Hardware part of Route Plan</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44816"/>
          <a:stretch/>
        </p:blipFill>
        <p:spPr>
          <a:xfrm>
            <a:off x="8822199" y="1027906"/>
            <a:ext cx="2253317" cy="124346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7590" y="2960209"/>
            <a:ext cx="3119302" cy="1819147"/>
          </a:xfrm>
          <a:prstGeom prst="rect">
            <a:avLst/>
          </a:prstGeom>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t="31948" b="25846"/>
          <a:stretch/>
        </p:blipFill>
        <p:spPr>
          <a:xfrm>
            <a:off x="792869" y="4865089"/>
            <a:ext cx="1881845" cy="992812"/>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l="53484" t="27397" r="1408" b="11963"/>
          <a:stretch/>
        </p:blipFill>
        <p:spPr>
          <a:xfrm>
            <a:off x="752380" y="1634967"/>
            <a:ext cx="1568853" cy="1583158"/>
          </a:xfrm>
          <a:prstGeom prst="rect">
            <a:avLst/>
          </a:prstGeom>
        </p:spPr>
      </p:pic>
      <p:sp>
        <p:nvSpPr>
          <p:cNvPr id="7" name="右箭头 6"/>
          <p:cNvSpPr/>
          <p:nvPr/>
        </p:nvSpPr>
        <p:spPr>
          <a:xfrm rot="1465217">
            <a:off x="2527296" y="2853889"/>
            <a:ext cx="1700924" cy="2738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19766497">
            <a:off x="2709093" y="4598931"/>
            <a:ext cx="1568013" cy="2905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9615484">
            <a:off x="7231016" y="2396919"/>
            <a:ext cx="2083664" cy="300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671131">
            <a:off x="7597567" y="4740955"/>
            <a:ext cx="1954297" cy="282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rot="1405803">
            <a:off x="2616947" y="2223494"/>
            <a:ext cx="1885910" cy="646331"/>
          </a:xfrm>
          <a:prstGeom prst="rect">
            <a:avLst/>
          </a:prstGeom>
          <a:noFill/>
        </p:spPr>
        <p:txBody>
          <a:bodyPr wrap="square" rtlCol="0">
            <a:spAutoFit/>
          </a:bodyPr>
          <a:lstStyle/>
          <a:p>
            <a:r>
              <a:rPr lang="en-US" altLang="zh-CN" dirty="0"/>
              <a:t>Position of people and car</a:t>
            </a:r>
            <a:endParaRPr lang="zh-CN" altLang="en-US" dirty="0"/>
          </a:p>
        </p:txBody>
      </p:sp>
      <p:sp>
        <p:nvSpPr>
          <p:cNvPr id="12" name="文本框 11"/>
          <p:cNvSpPr txBox="1"/>
          <p:nvPr/>
        </p:nvSpPr>
        <p:spPr>
          <a:xfrm rot="19817144">
            <a:off x="2268385" y="4139202"/>
            <a:ext cx="2218745" cy="369332"/>
          </a:xfrm>
          <a:prstGeom prst="rect">
            <a:avLst/>
          </a:prstGeom>
          <a:noFill/>
        </p:spPr>
        <p:txBody>
          <a:bodyPr wrap="square" rtlCol="0">
            <a:spAutoFit/>
          </a:bodyPr>
          <a:lstStyle/>
          <a:p>
            <a:r>
              <a:rPr lang="en-US" altLang="zh-CN" dirty="0"/>
              <a:t>Obstacle in route</a:t>
            </a:r>
            <a:endParaRPr lang="zh-CN" altLang="en-US" dirty="0"/>
          </a:p>
        </p:txBody>
      </p:sp>
      <p:sp>
        <p:nvSpPr>
          <p:cNvPr id="13" name="文本框 12"/>
          <p:cNvSpPr txBox="1"/>
          <p:nvPr/>
        </p:nvSpPr>
        <p:spPr>
          <a:xfrm rot="19669469">
            <a:off x="6823409" y="1860396"/>
            <a:ext cx="2417992" cy="646331"/>
          </a:xfrm>
          <a:prstGeom prst="rect">
            <a:avLst/>
          </a:prstGeom>
          <a:noFill/>
        </p:spPr>
        <p:txBody>
          <a:bodyPr wrap="square" rtlCol="0">
            <a:spAutoFit/>
          </a:bodyPr>
          <a:lstStyle/>
          <a:p>
            <a:r>
              <a:rPr lang="en-US" altLang="zh-CN" dirty="0"/>
              <a:t>Display some message in screen</a:t>
            </a:r>
            <a:endParaRPr lang="zh-CN" altLang="en-US" dirty="0"/>
          </a:p>
        </p:txBody>
      </p:sp>
      <p:sp>
        <p:nvSpPr>
          <p:cNvPr id="14" name="文本框 13"/>
          <p:cNvSpPr txBox="1"/>
          <p:nvPr/>
        </p:nvSpPr>
        <p:spPr>
          <a:xfrm rot="691228">
            <a:off x="7668807" y="4129143"/>
            <a:ext cx="2655518" cy="646331"/>
          </a:xfrm>
          <a:prstGeom prst="rect">
            <a:avLst/>
          </a:prstGeom>
          <a:noFill/>
        </p:spPr>
        <p:txBody>
          <a:bodyPr wrap="square" rtlCol="0">
            <a:spAutoFit/>
          </a:bodyPr>
          <a:lstStyle/>
          <a:p>
            <a:r>
              <a:rPr lang="en-US" altLang="zh-CN" dirty="0"/>
              <a:t>Relative distance and angle</a:t>
            </a:r>
            <a:endParaRPr lang="zh-CN" altLang="en-US" dirty="0"/>
          </a:p>
        </p:txBody>
      </p:sp>
      <p:pic>
        <p:nvPicPr>
          <p:cNvPr id="15" name="图片 1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rot="5400000" flipV="1">
            <a:off x="9778170" y="4473736"/>
            <a:ext cx="2307136" cy="1730352"/>
          </a:xfrm>
          <a:prstGeom prst="rect">
            <a:avLst/>
          </a:prstGeom>
        </p:spPr>
      </p:pic>
    </p:spTree>
    <p:extLst>
      <p:ext uri="{BB962C8B-B14F-4D97-AF65-F5344CB8AC3E}">
        <p14:creationId xmlns:p14="http://schemas.microsoft.com/office/powerpoint/2010/main" val="188057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06348-BD13-415F-BA92-E3ACBD722C3A}"/>
              </a:ext>
            </a:extLst>
          </p:cNvPr>
          <p:cNvSpPr>
            <a:spLocks noGrp="1"/>
          </p:cNvSpPr>
          <p:nvPr>
            <p:ph type="title"/>
          </p:nvPr>
        </p:nvSpPr>
        <p:spPr>
          <a:xfrm>
            <a:off x="756911" y="161223"/>
            <a:ext cx="10515600" cy="1325563"/>
          </a:xfrm>
        </p:spPr>
        <p:txBody>
          <a:bodyPr/>
          <a:lstStyle/>
          <a:p>
            <a:r>
              <a:rPr lang="en-US" altLang="zh-CN" dirty="0"/>
              <a:t>Data collection</a:t>
            </a:r>
            <a:endParaRPr lang="zh-CN" altLang="en-US" dirty="0"/>
          </a:p>
        </p:txBody>
      </p:sp>
      <p:grpSp>
        <p:nvGrpSpPr>
          <p:cNvPr id="29" name="组合 28"/>
          <p:cNvGrpSpPr/>
          <p:nvPr/>
        </p:nvGrpSpPr>
        <p:grpSpPr>
          <a:xfrm>
            <a:off x="2389589" y="1729408"/>
            <a:ext cx="2317708" cy="319855"/>
            <a:chOff x="1327758" y="1618282"/>
            <a:chExt cx="2542785" cy="409037"/>
          </a:xfrm>
        </p:grpSpPr>
        <p:sp>
          <p:nvSpPr>
            <p:cNvPr id="4" name="文本框 3"/>
            <p:cNvSpPr txBox="1"/>
            <p:nvPr/>
          </p:nvSpPr>
          <p:spPr>
            <a:xfrm>
              <a:off x="1440493" y="1632383"/>
              <a:ext cx="2430050" cy="307777"/>
            </a:xfrm>
            <a:prstGeom prst="rect">
              <a:avLst/>
            </a:prstGeom>
            <a:noFill/>
          </p:spPr>
          <p:txBody>
            <a:bodyPr wrap="square" rtlCol="0">
              <a:spAutoFit/>
            </a:bodyPr>
            <a:lstStyle/>
            <a:p>
              <a:r>
                <a:rPr lang="en-US" altLang="zh-CN" sz="1400" dirty="0"/>
                <a:t>UWB record car data </a:t>
              </a:r>
              <a:endParaRPr lang="zh-CN" altLang="en-US" sz="1400" dirty="0"/>
            </a:p>
          </p:txBody>
        </p:sp>
        <p:sp>
          <p:nvSpPr>
            <p:cNvPr id="5" name="矩形 4"/>
            <p:cNvSpPr/>
            <p:nvPr/>
          </p:nvSpPr>
          <p:spPr>
            <a:xfrm>
              <a:off x="1327758" y="1618282"/>
              <a:ext cx="2430050" cy="40903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30" name="组合 29"/>
          <p:cNvGrpSpPr/>
          <p:nvPr/>
        </p:nvGrpSpPr>
        <p:grpSpPr>
          <a:xfrm>
            <a:off x="2461614" y="2833361"/>
            <a:ext cx="2106487" cy="400664"/>
            <a:chOff x="1327758" y="2640201"/>
            <a:chExt cx="2311052" cy="350203"/>
          </a:xfrm>
        </p:grpSpPr>
        <p:sp>
          <p:nvSpPr>
            <p:cNvPr id="8" name="文本框 7"/>
            <p:cNvSpPr txBox="1"/>
            <p:nvPr/>
          </p:nvSpPr>
          <p:spPr>
            <a:xfrm>
              <a:off x="1509385" y="2682627"/>
              <a:ext cx="2129425" cy="307777"/>
            </a:xfrm>
            <a:prstGeom prst="rect">
              <a:avLst/>
            </a:prstGeom>
            <a:noFill/>
          </p:spPr>
          <p:txBody>
            <a:bodyPr wrap="square" rtlCol="0">
              <a:spAutoFit/>
            </a:bodyPr>
            <a:lstStyle/>
            <a:p>
              <a:r>
                <a:rPr lang="en-US" altLang="zh-CN" sz="1400" dirty="0"/>
                <a:t>Car location buffer </a:t>
              </a:r>
              <a:endParaRPr lang="zh-CN" altLang="en-US" sz="1400" dirty="0"/>
            </a:p>
          </p:txBody>
        </p:sp>
        <p:sp>
          <p:nvSpPr>
            <p:cNvPr id="10" name="矩形 9"/>
            <p:cNvSpPr/>
            <p:nvPr/>
          </p:nvSpPr>
          <p:spPr>
            <a:xfrm>
              <a:off x="1327758" y="2640201"/>
              <a:ext cx="2267210" cy="34879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31" name="组合 30"/>
          <p:cNvGrpSpPr/>
          <p:nvPr/>
        </p:nvGrpSpPr>
        <p:grpSpPr>
          <a:xfrm>
            <a:off x="2345746" y="3958644"/>
            <a:ext cx="2296373" cy="770637"/>
            <a:chOff x="1139866" y="3892849"/>
            <a:chExt cx="2617942" cy="958998"/>
          </a:xfrm>
        </p:grpSpPr>
        <p:sp>
          <p:nvSpPr>
            <p:cNvPr id="9" name="流程图: 决策 8"/>
            <p:cNvSpPr/>
            <p:nvPr/>
          </p:nvSpPr>
          <p:spPr>
            <a:xfrm>
              <a:off x="1139866" y="3892849"/>
              <a:ext cx="2617942" cy="958998"/>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 name="文本框 11"/>
            <p:cNvSpPr txBox="1"/>
            <p:nvPr/>
          </p:nvSpPr>
          <p:spPr>
            <a:xfrm>
              <a:off x="1791221" y="4070247"/>
              <a:ext cx="1540702" cy="523220"/>
            </a:xfrm>
            <a:prstGeom prst="rect">
              <a:avLst/>
            </a:prstGeom>
            <a:noFill/>
          </p:spPr>
          <p:txBody>
            <a:bodyPr wrap="square" rtlCol="0">
              <a:spAutoFit/>
            </a:bodyPr>
            <a:lstStyle/>
            <a:p>
              <a:r>
                <a:rPr lang="en-US" altLang="zh-CN" sz="1400" dirty="0"/>
                <a:t>Judge length of buffer </a:t>
              </a:r>
              <a:endParaRPr lang="zh-CN" altLang="en-US" sz="1400" dirty="0"/>
            </a:p>
          </p:txBody>
        </p:sp>
      </p:grpSp>
      <p:grpSp>
        <p:nvGrpSpPr>
          <p:cNvPr id="16" name="组合 15"/>
          <p:cNvGrpSpPr/>
          <p:nvPr/>
        </p:nvGrpSpPr>
        <p:grpSpPr>
          <a:xfrm>
            <a:off x="2652216" y="5561918"/>
            <a:ext cx="1575584" cy="443020"/>
            <a:chOff x="1509388" y="5508071"/>
            <a:chExt cx="1728592" cy="387225"/>
          </a:xfrm>
        </p:grpSpPr>
        <p:sp>
          <p:nvSpPr>
            <p:cNvPr id="11" name="矩形 10"/>
            <p:cNvSpPr/>
            <p:nvPr/>
          </p:nvSpPr>
          <p:spPr>
            <a:xfrm>
              <a:off x="1509388" y="5508071"/>
              <a:ext cx="1728592" cy="387225"/>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文本框 13"/>
            <p:cNvSpPr txBox="1"/>
            <p:nvPr/>
          </p:nvSpPr>
          <p:spPr>
            <a:xfrm>
              <a:off x="1647172" y="5525964"/>
              <a:ext cx="1565752" cy="307777"/>
            </a:xfrm>
            <a:prstGeom prst="rect">
              <a:avLst/>
            </a:prstGeom>
            <a:noFill/>
          </p:spPr>
          <p:txBody>
            <a:bodyPr wrap="square" rtlCol="0">
              <a:spAutoFit/>
            </a:bodyPr>
            <a:lstStyle/>
            <a:p>
              <a:r>
                <a:rPr lang="en-US" altLang="zh-CN" sz="1400" dirty="0"/>
                <a:t>Record data</a:t>
              </a:r>
              <a:endParaRPr lang="zh-CN" altLang="en-US" sz="1400" dirty="0"/>
            </a:p>
          </p:txBody>
        </p:sp>
      </p:grpSp>
      <p:sp>
        <p:nvSpPr>
          <p:cNvPr id="15" name="文本框 14"/>
          <p:cNvSpPr txBox="1"/>
          <p:nvPr/>
        </p:nvSpPr>
        <p:spPr>
          <a:xfrm rot="5400000">
            <a:off x="4309031" y="5018068"/>
            <a:ext cx="1539997" cy="307777"/>
          </a:xfrm>
          <a:prstGeom prst="rect">
            <a:avLst/>
          </a:prstGeom>
          <a:noFill/>
        </p:spPr>
        <p:txBody>
          <a:bodyPr wrap="square" rtlCol="0">
            <a:spAutoFit/>
          </a:bodyPr>
          <a:lstStyle/>
          <a:p>
            <a:r>
              <a:rPr lang="en-US" altLang="zh-CN" sz="1400" dirty="0"/>
              <a:t>Delete first data</a:t>
            </a:r>
            <a:endParaRPr lang="zh-CN" altLang="en-US" sz="1400" dirty="0"/>
          </a:p>
        </p:txBody>
      </p:sp>
      <p:cxnSp>
        <p:nvCxnSpPr>
          <p:cNvPr id="19" name="肘形连接符 18"/>
          <p:cNvCxnSpPr>
            <a:stCxn id="9" idx="3"/>
            <a:endCxn id="11" idx="3"/>
          </p:cNvCxnSpPr>
          <p:nvPr/>
        </p:nvCxnSpPr>
        <p:spPr>
          <a:xfrm flipH="1">
            <a:off x="4227800" y="4343963"/>
            <a:ext cx="414319" cy="1439465"/>
          </a:xfrm>
          <a:prstGeom prst="bentConnector3">
            <a:avLst>
              <a:gd name="adj1" fmla="val -551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9" idx="2"/>
            <a:endCxn id="14" idx="0"/>
          </p:cNvCxnSpPr>
          <p:nvPr/>
        </p:nvCxnSpPr>
        <p:spPr>
          <a:xfrm flipH="1">
            <a:off x="3491383" y="4729281"/>
            <a:ext cx="2550" cy="85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0" idx="2"/>
            <a:endCxn id="9" idx="0"/>
          </p:cNvCxnSpPr>
          <p:nvPr/>
        </p:nvCxnSpPr>
        <p:spPr>
          <a:xfrm flipH="1">
            <a:off x="3493933" y="3232412"/>
            <a:ext cx="944" cy="726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2"/>
            <a:endCxn id="10" idx="0"/>
          </p:cNvCxnSpPr>
          <p:nvPr/>
        </p:nvCxnSpPr>
        <p:spPr>
          <a:xfrm flipH="1">
            <a:off x="3494877" y="2049263"/>
            <a:ext cx="2188" cy="784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6335798" y="765961"/>
            <a:ext cx="2862192" cy="418836"/>
            <a:chOff x="1327758" y="1618282"/>
            <a:chExt cx="2542785" cy="409037"/>
          </a:xfrm>
        </p:grpSpPr>
        <p:sp>
          <p:nvSpPr>
            <p:cNvPr id="34" name="文本框 33"/>
            <p:cNvSpPr txBox="1"/>
            <p:nvPr/>
          </p:nvSpPr>
          <p:spPr>
            <a:xfrm>
              <a:off x="1440493" y="1632383"/>
              <a:ext cx="2430050" cy="300576"/>
            </a:xfrm>
            <a:prstGeom prst="rect">
              <a:avLst/>
            </a:prstGeom>
            <a:noFill/>
          </p:spPr>
          <p:txBody>
            <a:bodyPr wrap="square" rtlCol="0">
              <a:spAutoFit/>
            </a:bodyPr>
            <a:lstStyle/>
            <a:p>
              <a:r>
                <a:rPr lang="en-US" altLang="zh-CN" sz="1400" dirty="0"/>
                <a:t>UWB record people data </a:t>
              </a:r>
              <a:endParaRPr lang="zh-CN" altLang="en-US" sz="1400" dirty="0"/>
            </a:p>
          </p:txBody>
        </p:sp>
        <p:sp>
          <p:nvSpPr>
            <p:cNvPr id="35" name="矩形 34"/>
            <p:cNvSpPr/>
            <p:nvPr/>
          </p:nvSpPr>
          <p:spPr>
            <a:xfrm>
              <a:off x="1327758" y="1618282"/>
              <a:ext cx="2430050" cy="40903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36" name="组合 35"/>
          <p:cNvGrpSpPr/>
          <p:nvPr/>
        </p:nvGrpSpPr>
        <p:grpSpPr>
          <a:xfrm>
            <a:off x="6367111" y="1574249"/>
            <a:ext cx="2678931" cy="411519"/>
            <a:chOff x="1327758" y="2640201"/>
            <a:chExt cx="2267210" cy="454183"/>
          </a:xfrm>
        </p:grpSpPr>
        <p:sp>
          <p:nvSpPr>
            <p:cNvPr id="37" name="文本框 36"/>
            <p:cNvSpPr txBox="1"/>
            <p:nvPr/>
          </p:nvSpPr>
          <p:spPr>
            <a:xfrm>
              <a:off x="1465543" y="2709307"/>
              <a:ext cx="2129425" cy="307777"/>
            </a:xfrm>
            <a:prstGeom prst="rect">
              <a:avLst/>
            </a:prstGeom>
            <a:noFill/>
          </p:spPr>
          <p:txBody>
            <a:bodyPr wrap="square" rtlCol="0">
              <a:spAutoFit/>
            </a:bodyPr>
            <a:lstStyle/>
            <a:p>
              <a:r>
                <a:rPr lang="en-US" altLang="zh-CN" sz="1400" dirty="0"/>
                <a:t>Temporary people location  </a:t>
              </a:r>
              <a:endParaRPr lang="zh-CN" altLang="en-US" sz="1400" dirty="0"/>
            </a:p>
          </p:txBody>
        </p:sp>
        <p:sp>
          <p:nvSpPr>
            <p:cNvPr id="38" name="矩形 37"/>
            <p:cNvSpPr/>
            <p:nvPr/>
          </p:nvSpPr>
          <p:spPr>
            <a:xfrm>
              <a:off x="1327758" y="2640201"/>
              <a:ext cx="2267210" cy="45418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39" name="组合 38"/>
          <p:cNvGrpSpPr/>
          <p:nvPr/>
        </p:nvGrpSpPr>
        <p:grpSpPr>
          <a:xfrm>
            <a:off x="6601705" y="4988486"/>
            <a:ext cx="2267315" cy="661362"/>
            <a:chOff x="1628966" y="4203779"/>
            <a:chExt cx="2929004" cy="648068"/>
          </a:xfrm>
        </p:grpSpPr>
        <p:sp>
          <p:nvSpPr>
            <p:cNvPr id="40" name="流程图: 决策 39"/>
            <p:cNvSpPr/>
            <p:nvPr/>
          </p:nvSpPr>
          <p:spPr>
            <a:xfrm>
              <a:off x="1628966" y="4203779"/>
              <a:ext cx="2929004" cy="648068"/>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p:cNvSpPr txBox="1"/>
            <p:nvPr/>
          </p:nvSpPr>
          <p:spPr>
            <a:xfrm>
              <a:off x="1904600" y="4376119"/>
              <a:ext cx="2653370" cy="301591"/>
            </a:xfrm>
            <a:prstGeom prst="rect">
              <a:avLst/>
            </a:prstGeom>
            <a:noFill/>
          </p:spPr>
          <p:txBody>
            <a:bodyPr wrap="square" rtlCol="0">
              <a:spAutoFit/>
            </a:bodyPr>
            <a:lstStyle/>
            <a:p>
              <a:r>
                <a:rPr lang="en-US" altLang="zh-CN" sz="1400" dirty="0"/>
                <a:t>Judge length of buffer</a:t>
              </a:r>
              <a:endParaRPr lang="zh-CN" altLang="en-US" sz="1400" dirty="0"/>
            </a:p>
          </p:txBody>
        </p:sp>
      </p:grpSp>
      <p:grpSp>
        <p:nvGrpSpPr>
          <p:cNvPr id="42" name="组合 41"/>
          <p:cNvGrpSpPr/>
          <p:nvPr/>
        </p:nvGrpSpPr>
        <p:grpSpPr>
          <a:xfrm>
            <a:off x="7048700" y="6470775"/>
            <a:ext cx="1351633" cy="387225"/>
            <a:chOff x="1509388" y="5508071"/>
            <a:chExt cx="1728592" cy="387225"/>
          </a:xfrm>
        </p:grpSpPr>
        <p:sp>
          <p:nvSpPr>
            <p:cNvPr id="43" name="矩形 42"/>
            <p:cNvSpPr/>
            <p:nvPr/>
          </p:nvSpPr>
          <p:spPr>
            <a:xfrm>
              <a:off x="1509388" y="5508071"/>
              <a:ext cx="1728592" cy="387225"/>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文本框 43"/>
            <p:cNvSpPr txBox="1"/>
            <p:nvPr/>
          </p:nvSpPr>
          <p:spPr>
            <a:xfrm>
              <a:off x="1621318" y="5547794"/>
              <a:ext cx="1487879" cy="307777"/>
            </a:xfrm>
            <a:prstGeom prst="rect">
              <a:avLst/>
            </a:prstGeom>
            <a:noFill/>
          </p:spPr>
          <p:txBody>
            <a:bodyPr wrap="square" rtlCol="0">
              <a:spAutoFit/>
            </a:bodyPr>
            <a:lstStyle/>
            <a:p>
              <a:r>
                <a:rPr lang="en-US" altLang="zh-CN" sz="1400" dirty="0"/>
                <a:t>Record data</a:t>
              </a:r>
              <a:endParaRPr lang="zh-CN" altLang="en-US" sz="1400" dirty="0"/>
            </a:p>
          </p:txBody>
        </p:sp>
      </p:grpSp>
      <p:sp>
        <p:nvSpPr>
          <p:cNvPr id="45" name="文本框 44"/>
          <p:cNvSpPr txBox="1"/>
          <p:nvPr/>
        </p:nvSpPr>
        <p:spPr>
          <a:xfrm rot="5400000">
            <a:off x="8296843" y="5993435"/>
            <a:ext cx="1999989" cy="307777"/>
          </a:xfrm>
          <a:prstGeom prst="rect">
            <a:avLst/>
          </a:prstGeom>
          <a:noFill/>
        </p:spPr>
        <p:txBody>
          <a:bodyPr wrap="square" rtlCol="0">
            <a:spAutoFit/>
          </a:bodyPr>
          <a:lstStyle/>
          <a:p>
            <a:r>
              <a:rPr lang="en-US" altLang="zh-CN" sz="1400" dirty="0"/>
              <a:t>Delete first data</a:t>
            </a:r>
            <a:endParaRPr lang="zh-CN" altLang="en-US" sz="1400" dirty="0"/>
          </a:p>
        </p:txBody>
      </p:sp>
      <p:cxnSp>
        <p:nvCxnSpPr>
          <p:cNvPr id="46" name="肘形连接符 45"/>
          <p:cNvCxnSpPr>
            <a:stCxn id="40" idx="3"/>
            <a:endCxn id="43" idx="3"/>
          </p:cNvCxnSpPr>
          <p:nvPr/>
        </p:nvCxnSpPr>
        <p:spPr>
          <a:xfrm flipH="1">
            <a:off x="8400333" y="5319167"/>
            <a:ext cx="468687" cy="1345221"/>
          </a:xfrm>
          <a:prstGeom prst="bentConnector3">
            <a:avLst>
              <a:gd name="adj1" fmla="val -487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0" idx="2"/>
            <a:endCxn id="44" idx="0"/>
          </p:cNvCxnSpPr>
          <p:nvPr/>
        </p:nvCxnSpPr>
        <p:spPr>
          <a:xfrm flipH="1">
            <a:off x="7717928" y="5649848"/>
            <a:ext cx="17435" cy="860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5" idx="2"/>
            <a:endCxn id="38" idx="0"/>
          </p:cNvCxnSpPr>
          <p:nvPr/>
        </p:nvCxnSpPr>
        <p:spPr>
          <a:xfrm>
            <a:off x="7703446" y="1184797"/>
            <a:ext cx="3131" cy="389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7683403" y="3610780"/>
            <a:ext cx="1007304" cy="307777"/>
          </a:xfrm>
          <a:prstGeom prst="rect">
            <a:avLst/>
          </a:prstGeom>
          <a:noFill/>
        </p:spPr>
        <p:txBody>
          <a:bodyPr wrap="square" rtlCol="0">
            <a:spAutoFit/>
          </a:bodyPr>
          <a:lstStyle>
            <a:defPPr>
              <a:defRPr lang="zh-CN"/>
            </a:defPPr>
            <a:lvl1pPr>
              <a:defRPr sz="1400"/>
            </a:lvl1pPr>
          </a:lstStyle>
          <a:p>
            <a:r>
              <a:rPr lang="en-US" altLang="zh-CN" dirty="0"/>
              <a:t>Valid data</a:t>
            </a:r>
            <a:endParaRPr lang="zh-CN" altLang="en-US" dirty="0"/>
          </a:p>
        </p:txBody>
      </p:sp>
      <p:sp>
        <p:nvSpPr>
          <p:cNvPr id="57" name="文本框 56"/>
          <p:cNvSpPr txBox="1"/>
          <p:nvPr/>
        </p:nvSpPr>
        <p:spPr>
          <a:xfrm rot="5400000">
            <a:off x="8809982" y="3456891"/>
            <a:ext cx="1398223" cy="307777"/>
          </a:xfrm>
          <a:prstGeom prst="rect">
            <a:avLst/>
          </a:prstGeom>
          <a:noFill/>
        </p:spPr>
        <p:txBody>
          <a:bodyPr wrap="square" rtlCol="0">
            <a:spAutoFit/>
          </a:bodyPr>
          <a:lstStyle>
            <a:defPPr>
              <a:defRPr lang="zh-CN"/>
            </a:defPPr>
            <a:lvl1pPr>
              <a:defRPr sz="1400"/>
            </a:lvl1pPr>
          </a:lstStyle>
          <a:p>
            <a:r>
              <a:rPr lang="en-US" altLang="zh-CN" dirty="0"/>
              <a:t>Delete this data</a:t>
            </a:r>
            <a:endParaRPr lang="zh-CN" altLang="en-US" dirty="0"/>
          </a:p>
        </p:txBody>
      </p:sp>
      <p:grpSp>
        <p:nvGrpSpPr>
          <p:cNvPr id="66" name="组合 65"/>
          <p:cNvGrpSpPr/>
          <p:nvPr/>
        </p:nvGrpSpPr>
        <p:grpSpPr>
          <a:xfrm>
            <a:off x="6371642" y="2312401"/>
            <a:ext cx="2679409" cy="1041920"/>
            <a:chOff x="1139865" y="3830870"/>
            <a:chExt cx="3461363" cy="1020977"/>
          </a:xfrm>
        </p:grpSpPr>
        <p:sp>
          <p:nvSpPr>
            <p:cNvPr id="67" name="流程图: 决策 66"/>
            <p:cNvSpPr/>
            <p:nvPr/>
          </p:nvSpPr>
          <p:spPr>
            <a:xfrm>
              <a:off x="1139865" y="3830870"/>
              <a:ext cx="3461363" cy="1020977"/>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8" name="文本框 67"/>
            <p:cNvSpPr txBox="1"/>
            <p:nvPr/>
          </p:nvSpPr>
          <p:spPr>
            <a:xfrm>
              <a:off x="1785439" y="4102256"/>
              <a:ext cx="2653370" cy="512703"/>
            </a:xfrm>
            <a:prstGeom prst="rect">
              <a:avLst/>
            </a:prstGeom>
            <a:noFill/>
          </p:spPr>
          <p:txBody>
            <a:bodyPr wrap="square" rtlCol="0">
              <a:spAutoFit/>
            </a:bodyPr>
            <a:lstStyle/>
            <a:p>
              <a:r>
                <a:rPr lang="en-US" altLang="zh-CN" sz="1400" dirty="0"/>
                <a:t>Judge absolute distance of latest locations </a:t>
              </a:r>
              <a:endParaRPr lang="zh-CN" altLang="en-US" sz="1400" dirty="0"/>
            </a:p>
          </p:txBody>
        </p:sp>
      </p:grpSp>
      <p:grpSp>
        <p:nvGrpSpPr>
          <p:cNvPr id="74" name="组合 73"/>
          <p:cNvGrpSpPr/>
          <p:nvPr/>
        </p:nvGrpSpPr>
        <p:grpSpPr>
          <a:xfrm>
            <a:off x="6548763" y="4258726"/>
            <a:ext cx="2351509" cy="328517"/>
            <a:chOff x="6367561" y="4466357"/>
            <a:chExt cx="2351509" cy="328517"/>
          </a:xfrm>
        </p:grpSpPr>
        <p:sp>
          <p:nvSpPr>
            <p:cNvPr id="65" name="文本框 64"/>
            <p:cNvSpPr txBox="1"/>
            <p:nvPr/>
          </p:nvSpPr>
          <p:spPr>
            <a:xfrm>
              <a:off x="6601984" y="4474947"/>
              <a:ext cx="1967416" cy="307777"/>
            </a:xfrm>
            <a:prstGeom prst="rect">
              <a:avLst/>
            </a:prstGeom>
            <a:noFill/>
          </p:spPr>
          <p:txBody>
            <a:bodyPr wrap="square" rtlCol="0">
              <a:spAutoFit/>
            </a:bodyPr>
            <a:lstStyle>
              <a:defPPr>
                <a:defRPr lang="zh-CN"/>
              </a:defPPr>
              <a:lvl1pPr>
                <a:defRPr sz="1400"/>
              </a:lvl1pPr>
            </a:lstStyle>
            <a:p>
              <a:r>
                <a:rPr lang="en-US" altLang="zh-CN" dirty="0"/>
                <a:t>People location buffer</a:t>
              </a:r>
              <a:endParaRPr lang="zh-CN" altLang="en-US" dirty="0"/>
            </a:p>
          </p:txBody>
        </p:sp>
        <p:sp>
          <p:nvSpPr>
            <p:cNvPr id="73" name="矩形 72"/>
            <p:cNvSpPr/>
            <p:nvPr/>
          </p:nvSpPr>
          <p:spPr>
            <a:xfrm>
              <a:off x="6367561" y="4466357"/>
              <a:ext cx="2351509" cy="32851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6" name="直接箭头连接符 75"/>
          <p:cNvCxnSpPr>
            <a:stCxn id="38" idx="2"/>
            <a:endCxn id="67" idx="0"/>
          </p:cNvCxnSpPr>
          <p:nvPr/>
        </p:nvCxnSpPr>
        <p:spPr>
          <a:xfrm>
            <a:off x="7706577" y="1985768"/>
            <a:ext cx="4770" cy="326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67" idx="2"/>
            <a:endCxn id="73" idx="0"/>
          </p:cNvCxnSpPr>
          <p:nvPr/>
        </p:nvCxnSpPr>
        <p:spPr>
          <a:xfrm>
            <a:off x="7711347" y="3354321"/>
            <a:ext cx="13171" cy="904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3" idx="2"/>
            <a:endCxn id="40" idx="0"/>
          </p:cNvCxnSpPr>
          <p:nvPr/>
        </p:nvCxnSpPr>
        <p:spPr>
          <a:xfrm>
            <a:off x="7724518" y="4587243"/>
            <a:ext cx="10845" cy="40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肘形连接符 81"/>
          <p:cNvCxnSpPr>
            <a:stCxn id="67" idx="3"/>
            <a:endCxn id="73" idx="3"/>
          </p:cNvCxnSpPr>
          <p:nvPr/>
        </p:nvCxnSpPr>
        <p:spPr>
          <a:xfrm flipH="1">
            <a:off x="8900272" y="2833361"/>
            <a:ext cx="150779" cy="1589624"/>
          </a:xfrm>
          <a:prstGeom prst="bentConnector3">
            <a:avLst>
              <a:gd name="adj1" fmla="val -15161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3" name="组合 82">
            <a:extLst>
              <a:ext uri="{FF2B5EF4-FFF2-40B4-BE49-F238E27FC236}">
                <a16:creationId xmlns:a16="http://schemas.microsoft.com/office/drawing/2014/main" id="{CBF2E58E-0981-46FF-A961-DC04B857FF14}"/>
              </a:ext>
            </a:extLst>
          </p:cNvPr>
          <p:cNvGrpSpPr/>
          <p:nvPr/>
        </p:nvGrpSpPr>
        <p:grpSpPr>
          <a:xfrm>
            <a:off x="52704" y="3201803"/>
            <a:ext cx="2567778" cy="1818059"/>
            <a:chOff x="6288944" y="4566436"/>
            <a:chExt cx="1330217" cy="941831"/>
          </a:xfrm>
        </p:grpSpPr>
        <p:pic>
          <p:nvPicPr>
            <p:cNvPr id="84" name="图形 11" descr="标记">
              <a:extLst>
                <a:ext uri="{FF2B5EF4-FFF2-40B4-BE49-F238E27FC236}">
                  <a16:creationId xmlns:a16="http://schemas.microsoft.com/office/drawing/2014/main" id="{9087CC21-3349-45DB-83EA-B1B42BE500B7}"/>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0901" y="4566436"/>
              <a:ext cx="360000" cy="360000"/>
            </a:xfrm>
            <a:prstGeom prst="rect">
              <a:avLst/>
            </a:prstGeom>
          </p:spPr>
        </p:pic>
        <p:pic>
          <p:nvPicPr>
            <p:cNvPr id="85" name="Picture 2" descr="Autonomous Mobile Robots Icon, HD Png Download - kindpng">
              <a:extLst>
                <a:ext uri="{FF2B5EF4-FFF2-40B4-BE49-F238E27FC236}">
                  <a16:creationId xmlns:a16="http://schemas.microsoft.com/office/drawing/2014/main" id="{3670C1AF-BDAE-460D-8267-5866336A9F7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88944" y="4671593"/>
              <a:ext cx="1330217" cy="836674"/>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直接连接符 85">
              <a:extLst>
                <a:ext uri="{FF2B5EF4-FFF2-40B4-BE49-F238E27FC236}">
                  <a16:creationId xmlns:a16="http://schemas.microsoft.com/office/drawing/2014/main" id="{63F8ACD6-943A-4989-ABF7-5A0A949C5812}"/>
                </a:ext>
              </a:extLst>
            </p:cNvPr>
            <p:cNvCxnSpPr/>
            <p:nvPr/>
          </p:nvCxnSpPr>
          <p:spPr>
            <a:xfrm>
              <a:off x="6860901" y="4926436"/>
              <a:ext cx="0" cy="16349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grpSp>
        <p:nvGrpSpPr>
          <p:cNvPr id="87" name="组合 86">
            <a:extLst>
              <a:ext uri="{FF2B5EF4-FFF2-40B4-BE49-F238E27FC236}">
                <a16:creationId xmlns:a16="http://schemas.microsoft.com/office/drawing/2014/main" id="{959DC00A-BEC2-4905-8C1C-A518B9BBB7BF}"/>
              </a:ext>
            </a:extLst>
          </p:cNvPr>
          <p:cNvGrpSpPr/>
          <p:nvPr/>
        </p:nvGrpSpPr>
        <p:grpSpPr>
          <a:xfrm>
            <a:off x="10200500" y="2850964"/>
            <a:ext cx="1551199" cy="2421051"/>
            <a:chOff x="7532634" y="3091673"/>
            <a:chExt cx="914400" cy="1427160"/>
          </a:xfrm>
        </p:grpSpPr>
        <p:pic>
          <p:nvPicPr>
            <p:cNvPr id="88" name="图形 4" descr="步行">
              <a:extLst>
                <a:ext uri="{FF2B5EF4-FFF2-40B4-BE49-F238E27FC236}">
                  <a16:creationId xmlns:a16="http://schemas.microsoft.com/office/drawing/2014/main" id="{83E22CA2-C087-4C7C-8F1B-B58CE454A4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2634" y="3604433"/>
              <a:ext cx="914400" cy="914400"/>
            </a:xfrm>
            <a:prstGeom prst="rect">
              <a:avLst/>
            </a:prstGeom>
          </p:spPr>
        </p:pic>
        <p:pic>
          <p:nvPicPr>
            <p:cNvPr id="89" name="图形 8" descr="标记">
              <a:extLst>
                <a:ext uri="{FF2B5EF4-FFF2-40B4-BE49-F238E27FC236}">
                  <a16:creationId xmlns:a16="http://schemas.microsoft.com/office/drawing/2014/main" id="{706383D3-14FA-4D89-A1AF-ADBD1C21C75D}"/>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09834" y="3091673"/>
              <a:ext cx="360000" cy="360000"/>
            </a:xfrm>
            <a:prstGeom prst="rect">
              <a:avLst/>
            </a:prstGeom>
          </p:spPr>
        </p:pic>
        <p:cxnSp>
          <p:nvCxnSpPr>
            <p:cNvPr id="90" name="直接连接符 89">
              <a:extLst>
                <a:ext uri="{FF2B5EF4-FFF2-40B4-BE49-F238E27FC236}">
                  <a16:creationId xmlns:a16="http://schemas.microsoft.com/office/drawing/2014/main" id="{A305F6A3-4616-4A9D-B0C6-8C1FA7236F18}"/>
                </a:ext>
              </a:extLst>
            </p:cNvPr>
            <p:cNvCxnSpPr>
              <a:stCxn id="89" idx="2"/>
              <a:endCxn id="88" idx="0"/>
            </p:cNvCxnSpPr>
            <p:nvPr/>
          </p:nvCxnSpPr>
          <p:spPr>
            <a:xfrm>
              <a:off x="7989834" y="3451673"/>
              <a:ext cx="0" cy="152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92" name="文本框 91"/>
          <p:cNvSpPr txBox="1"/>
          <p:nvPr/>
        </p:nvSpPr>
        <p:spPr>
          <a:xfrm rot="5400000">
            <a:off x="3240117" y="5043748"/>
            <a:ext cx="902624" cy="369332"/>
          </a:xfrm>
          <a:prstGeom prst="rect">
            <a:avLst/>
          </a:prstGeom>
          <a:noFill/>
        </p:spPr>
        <p:txBody>
          <a:bodyPr wrap="square" rtlCol="0">
            <a:spAutoFit/>
          </a:bodyPr>
          <a:lstStyle/>
          <a:p>
            <a:r>
              <a:rPr lang="en-US" altLang="zh-CN" dirty="0"/>
              <a:t>&lt;100</a:t>
            </a:r>
            <a:endParaRPr lang="zh-CN" altLang="en-US" dirty="0"/>
          </a:p>
        </p:txBody>
      </p:sp>
      <p:sp>
        <p:nvSpPr>
          <p:cNvPr id="93" name="文本框 92"/>
          <p:cNvSpPr txBox="1"/>
          <p:nvPr/>
        </p:nvSpPr>
        <p:spPr>
          <a:xfrm>
            <a:off x="4478111" y="3974630"/>
            <a:ext cx="1372592" cy="369332"/>
          </a:xfrm>
          <a:prstGeom prst="rect">
            <a:avLst/>
          </a:prstGeom>
          <a:noFill/>
        </p:spPr>
        <p:txBody>
          <a:bodyPr wrap="square" rtlCol="0">
            <a:spAutoFit/>
          </a:bodyPr>
          <a:lstStyle/>
          <a:p>
            <a:r>
              <a:rPr lang="en-US" altLang="zh-CN" dirty="0"/>
              <a:t>&gt;=100</a:t>
            </a:r>
            <a:endParaRPr lang="zh-CN" altLang="en-US" dirty="0"/>
          </a:p>
        </p:txBody>
      </p:sp>
      <p:sp>
        <p:nvSpPr>
          <p:cNvPr id="94" name="文本框 93"/>
          <p:cNvSpPr txBox="1"/>
          <p:nvPr/>
        </p:nvSpPr>
        <p:spPr>
          <a:xfrm rot="5400000">
            <a:off x="7515593" y="5853446"/>
            <a:ext cx="902624" cy="369332"/>
          </a:xfrm>
          <a:prstGeom prst="rect">
            <a:avLst/>
          </a:prstGeom>
          <a:noFill/>
        </p:spPr>
        <p:txBody>
          <a:bodyPr wrap="square" rtlCol="0">
            <a:spAutoFit/>
          </a:bodyPr>
          <a:lstStyle/>
          <a:p>
            <a:r>
              <a:rPr lang="en-US" altLang="zh-CN" dirty="0"/>
              <a:t>&lt;1000</a:t>
            </a:r>
            <a:endParaRPr lang="zh-CN" altLang="en-US" dirty="0"/>
          </a:p>
        </p:txBody>
      </p:sp>
      <p:sp>
        <p:nvSpPr>
          <p:cNvPr id="95" name="文本框 94"/>
          <p:cNvSpPr txBox="1"/>
          <p:nvPr/>
        </p:nvSpPr>
        <p:spPr>
          <a:xfrm>
            <a:off x="8690707" y="4927412"/>
            <a:ext cx="1372592" cy="369332"/>
          </a:xfrm>
          <a:prstGeom prst="rect">
            <a:avLst/>
          </a:prstGeom>
          <a:noFill/>
        </p:spPr>
        <p:txBody>
          <a:bodyPr wrap="square" rtlCol="0">
            <a:spAutoFit/>
          </a:bodyPr>
          <a:lstStyle/>
          <a:p>
            <a:r>
              <a:rPr lang="en-US" altLang="zh-CN" dirty="0"/>
              <a:t>&gt;=1000</a:t>
            </a:r>
            <a:endParaRPr lang="zh-CN" altLang="en-US" dirty="0"/>
          </a:p>
        </p:txBody>
      </p:sp>
    </p:spTree>
    <p:extLst>
      <p:ext uri="{BB962C8B-B14F-4D97-AF65-F5344CB8AC3E}">
        <p14:creationId xmlns:p14="http://schemas.microsoft.com/office/powerpoint/2010/main" val="1089483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06348-BD13-415F-BA92-E3ACBD722C3A}"/>
              </a:ext>
            </a:extLst>
          </p:cNvPr>
          <p:cNvSpPr>
            <a:spLocks noGrp="1"/>
          </p:cNvSpPr>
          <p:nvPr>
            <p:ph type="title"/>
          </p:nvPr>
        </p:nvSpPr>
        <p:spPr>
          <a:xfrm>
            <a:off x="838200" y="315600"/>
            <a:ext cx="10515600" cy="1325563"/>
          </a:xfrm>
        </p:spPr>
        <p:txBody>
          <a:bodyPr/>
          <a:lstStyle/>
          <a:p>
            <a:r>
              <a:rPr lang="en-US" altLang="zh-CN" dirty="0"/>
              <a:t>Data processing</a:t>
            </a:r>
            <a:endParaRPr lang="zh-CN" altLang="en-US" dirty="0"/>
          </a:p>
        </p:txBody>
      </p:sp>
      <p:sp>
        <p:nvSpPr>
          <p:cNvPr id="10" name="文本框 9"/>
          <p:cNvSpPr txBox="1"/>
          <p:nvPr/>
        </p:nvSpPr>
        <p:spPr>
          <a:xfrm>
            <a:off x="361626" y="2603533"/>
            <a:ext cx="3720231" cy="369332"/>
          </a:xfrm>
          <a:prstGeom prst="rect">
            <a:avLst/>
          </a:prstGeom>
          <a:noFill/>
        </p:spPr>
        <p:txBody>
          <a:bodyPr wrap="square" rtlCol="0">
            <a:spAutoFit/>
          </a:bodyPr>
          <a:lstStyle/>
          <a:p>
            <a:r>
              <a:rPr lang="en-US" altLang="zh-CN" dirty="0"/>
              <a:t>Determine whether car can move</a:t>
            </a:r>
            <a:endParaRPr lang="zh-CN" altLang="en-US" dirty="0"/>
          </a:p>
        </p:txBody>
      </p:sp>
      <p:sp>
        <p:nvSpPr>
          <p:cNvPr id="11" name="左大括号 10"/>
          <p:cNvSpPr/>
          <p:nvPr/>
        </p:nvSpPr>
        <p:spPr>
          <a:xfrm>
            <a:off x="3895595" y="1875355"/>
            <a:ext cx="209253" cy="18800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4342356" y="1690688"/>
            <a:ext cx="2104373" cy="369332"/>
          </a:xfrm>
          <a:prstGeom prst="rect">
            <a:avLst/>
          </a:prstGeom>
          <a:noFill/>
        </p:spPr>
        <p:txBody>
          <a:bodyPr wrap="square" rtlCol="0">
            <a:spAutoFit/>
          </a:bodyPr>
          <a:lstStyle/>
          <a:p>
            <a:r>
              <a:rPr lang="en-US" altLang="zh-CN" dirty="0"/>
              <a:t>Camera data result </a:t>
            </a:r>
            <a:endParaRPr lang="zh-CN" altLang="en-US" dirty="0"/>
          </a:p>
        </p:txBody>
      </p:sp>
      <p:sp>
        <p:nvSpPr>
          <p:cNvPr id="17" name="文本框 16"/>
          <p:cNvSpPr txBox="1"/>
          <p:nvPr/>
        </p:nvSpPr>
        <p:spPr>
          <a:xfrm>
            <a:off x="4258496" y="3368428"/>
            <a:ext cx="3507288" cy="646331"/>
          </a:xfrm>
          <a:prstGeom prst="rect">
            <a:avLst/>
          </a:prstGeom>
          <a:noFill/>
        </p:spPr>
        <p:txBody>
          <a:bodyPr wrap="square" rtlCol="0">
            <a:spAutoFit/>
          </a:bodyPr>
          <a:lstStyle/>
          <a:p>
            <a:r>
              <a:rPr lang="en-US" altLang="zh-CN" dirty="0"/>
              <a:t>Distance of car and objective people location</a:t>
            </a:r>
            <a:endParaRPr lang="zh-CN" altLang="en-US" dirty="0"/>
          </a:p>
        </p:txBody>
      </p:sp>
      <p:sp>
        <p:nvSpPr>
          <p:cNvPr id="18" name="文本框 17"/>
          <p:cNvSpPr txBox="1"/>
          <p:nvPr/>
        </p:nvSpPr>
        <p:spPr>
          <a:xfrm>
            <a:off x="608555" y="5131767"/>
            <a:ext cx="3098104" cy="646331"/>
          </a:xfrm>
          <a:prstGeom prst="rect">
            <a:avLst/>
          </a:prstGeom>
          <a:noFill/>
        </p:spPr>
        <p:txBody>
          <a:bodyPr wrap="square" rtlCol="0">
            <a:spAutoFit/>
          </a:bodyPr>
          <a:lstStyle/>
          <a:p>
            <a:r>
              <a:rPr lang="en-US" altLang="zh-CN" dirty="0"/>
              <a:t>Determine whether the goal </a:t>
            </a:r>
          </a:p>
          <a:p>
            <a:r>
              <a:rPr lang="en-US" altLang="zh-CN" dirty="0"/>
              <a:t>is reached </a:t>
            </a:r>
            <a:endParaRPr lang="zh-CN" altLang="en-US" dirty="0"/>
          </a:p>
        </p:txBody>
      </p:sp>
      <p:grpSp>
        <p:nvGrpSpPr>
          <p:cNvPr id="21" name="组合 20"/>
          <p:cNvGrpSpPr/>
          <p:nvPr/>
        </p:nvGrpSpPr>
        <p:grpSpPr>
          <a:xfrm>
            <a:off x="8182253" y="1336574"/>
            <a:ext cx="818782" cy="1018641"/>
            <a:chOff x="6843646" y="699443"/>
            <a:chExt cx="1193628" cy="1484985"/>
          </a:xfrm>
        </p:grpSpPr>
        <p:pic>
          <p:nvPicPr>
            <p:cNvPr id="16" name="图片 15"/>
            <p:cNvPicPr>
              <a:picLocks noChangeAspect="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40460" y="1231876"/>
              <a:ext cx="551145" cy="551145"/>
            </a:xfrm>
            <a:prstGeom prst="rect">
              <a:avLst/>
            </a:prstGeom>
          </p:spPr>
        </p:pic>
        <p:pic>
          <p:nvPicPr>
            <p:cNvPr id="20" name="图片 19"/>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843646" y="699443"/>
              <a:ext cx="1193628" cy="1484985"/>
            </a:xfrm>
            <a:prstGeom prst="rect">
              <a:avLst/>
            </a:prstGeom>
          </p:spPr>
        </p:pic>
      </p:grpSp>
      <p:grpSp>
        <p:nvGrpSpPr>
          <p:cNvPr id="31" name="组合 30"/>
          <p:cNvGrpSpPr/>
          <p:nvPr/>
        </p:nvGrpSpPr>
        <p:grpSpPr>
          <a:xfrm>
            <a:off x="7570847" y="3027508"/>
            <a:ext cx="1923550" cy="1151851"/>
            <a:chOff x="7582181" y="2603533"/>
            <a:chExt cx="1923550" cy="1151851"/>
          </a:xfrm>
        </p:grpSpPr>
        <p:grpSp>
          <p:nvGrpSpPr>
            <p:cNvPr id="22" name="组合 21">
              <a:extLst>
                <a:ext uri="{FF2B5EF4-FFF2-40B4-BE49-F238E27FC236}">
                  <a16:creationId xmlns:a16="http://schemas.microsoft.com/office/drawing/2014/main" id="{CBF2E58E-0981-46FF-A961-DC04B857FF14}"/>
                </a:ext>
              </a:extLst>
            </p:cNvPr>
            <p:cNvGrpSpPr/>
            <p:nvPr/>
          </p:nvGrpSpPr>
          <p:grpSpPr>
            <a:xfrm>
              <a:off x="7582181" y="2927465"/>
              <a:ext cx="1135482" cy="803953"/>
              <a:chOff x="6288944" y="4566436"/>
              <a:chExt cx="1330217" cy="941831"/>
            </a:xfrm>
          </p:grpSpPr>
          <p:pic>
            <p:nvPicPr>
              <p:cNvPr id="23" name="图形 11" descr="标记">
                <a:extLst>
                  <a:ext uri="{FF2B5EF4-FFF2-40B4-BE49-F238E27FC236}">
                    <a16:creationId xmlns:a16="http://schemas.microsoft.com/office/drawing/2014/main" id="{9087CC21-3349-45DB-83EA-B1B42BE500B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0901" y="4566436"/>
                <a:ext cx="360000" cy="360000"/>
              </a:xfrm>
              <a:prstGeom prst="rect">
                <a:avLst/>
              </a:prstGeom>
            </p:spPr>
          </p:pic>
          <p:pic>
            <p:nvPicPr>
              <p:cNvPr id="24" name="Picture 2" descr="Autonomous Mobile Robots Icon, HD Png Download - kindpng">
                <a:extLst>
                  <a:ext uri="{FF2B5EF4-FFF2-40B4-BE49-F238E27FC236}">
                    <a16:creationId xmlns:a16="http://schemas.microsoft.com/office/drawing/2014/main" id="{3670C1AF-BDAE-460D-8267-5866336A9F7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88944" y="4671593"/>
                <a:ext cx="1330217" cy="836674"/>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a:extLst>
                  <a:ext uri="{FF2B5EF4-FFF2-40B4-BE49-F238E27FC236}">
                    <a16:creationId xmlns:a16="http://schemas.microsoft.com/office/drawing/2014/main" id="{63F8ACD6-943A-4989-ABF7-5A0A949C5812}"/>
                  </a:ext>
                </a:extLst>
              </p:cNvPr>
              <p:cNvCxnSpPr/>
              <p:nvPr/>
            </p:nvCxnSpPr>
            <p:spPr>
              <a:xfrm>
                <a:off x="6860901" y="4926436"/>
                <a:ext cx="0" cy="16349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959DC00A-BEC2-4905-8C1C-A518B9BBB7BF}"/>
                </a:ext>
              </a:extLst>
            </p:cNvPr>
            <p:cNvGrpSpPr/>
            <p:nvPr/>
          </p:nvGrpSpPr>
          <p:grpSpPr>
            <a:xfrm>
              <a:off x="8836307" y="2710572"/>
              <a:ext cx="669424" cy="1044812"/>
              <a:chOff x="7532634" y="3091673"/>
              <a:chExt cx="914400" cy="1427160"/>
            </a:xfrm>
          </p:grpSpPr>
          <p:pic>
            <p:nvPicPr>
              <p:cNvPr id="27" name="图形 4" descr="步行">
                <a:extLst>
                  <a:ext uri="{FF2B5EF4-FFF2-40B4-BE49-F238E27FC236}">
                    <a16:creationId xmlns:a16="http://schemas.microsoft.com/office/drawing/2014/main" id="{83E22CA2-C087-4C7C-8F1B-B58CE454A4E4}"/>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2634" y="3604433"/>
                <a:ext cx="914400" cy="914400"/>
              </a:xfrm>
              <a:prstGeom prst="rect">
                <a:avLst/>
              </a:prstGeom>
            </p:spPr>
          </p:pic>
          <p:pic>
            <p:nvPicPr>
              <p:cNvPr id="28" name="图形 8" descr="标记">
                <a:extLst>
                  <a:ext uri="{FF2B5EF4-FFF2-40B4-BE49-F238E27FC236}">
                    <a16:creationId xmlns:a16="http://schemas.microsoft.com/office/drawing/2014/main" id="{706383D3-14FA-4D89-A1AF-ADBD1C21C75D}"/>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9834" y="3091673"/>
                <a:ext cx="360000" cy="360000"/>
              </a:xfrm>
              <a:prstGeom prst="rect">
                <a:avLst/>
              </a:prstGeom>
            </p:spPr>
          </p:pic>
          <p:cxnSp>
            <p:nvCxnSpPr>
              <p:cNvPr id="29" name="直接连接符 28">
                <a:extLst>
                  <a:ext uri="{FF2B5EF4-FFF2-40B4-BE49-F238E27FC236}">
                    <a16:creationId xmlns:a16="http://schemas.microsoft.com/office/drawing/2014/main" id="{A305F6A3-4616-4A9D-B0C6-8C1FA7236F18}"/>
                  </a:ext>
                </a:extLst>
              </p:cNvPr>
              <p:cNvCxnSpPr>
                <a:stCxn id="28" idx="2"/>
                <a:endCxn id="27" idx="0"/>
              </p:cNvCxnSpPr>
              <p:nvPr/>
            </p:nvCxnSpPr>
            <p:spPr>
              <a:xfrm>
                <a:off x="7989834" y="3451673"/>
                <a:ext cx="0" cy="152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8102534" y="2603533"/>
              <a:ext cx="1240393" cy="369332"/>
            </a:xfrm>
            <a:prstGeom prst="rect">
              <a:avLst/>
            </a:prstGeom>
            <a:noFill/>
          </p:spPr>
          <p:txBody>
            <a:bodyPr wrap="square" rtlCol="0">
              <a:spAutoFit/>
            </a:bodyPr>
            <a:lstStyle/>
            <a:p>
              <a:r>
                <a:rPr lang="en-US" altLang="zh-CN" dirty="0"/>
                <a:t>&lt;700mm</a:t>
              </a:r>
              <a:endParaRPr lang="zh-CN" altLang="en-US" dirty="0"/>
            </a:p>
          </p:txBody>
        </p:sp>
      </p:grpSp>
      <p:grpSp>
        <p:nvGrpSpPr>
          <p:cNvPr id="49" name="组合 48"/>
          <p:cNvGrpSpPr/>
          <p:nvPr/>
        </p:nvGrpSpPr>
        <p:grpSpPr>
          <a:xfrm>
            <a:off x="9517369" y="3059218"/>
            <a:ext cx="2453917" cy="1199039"/>
            <a:chOff x="9516347" y="2634352"/>
            <a:chExt cx="2453917" cy="1199039"/>
          </a:xfrm>
        </p:grpSpPr>
        <p:grpSp>
          <p:nvGrpSpPr>
            <p:cNvPr id="33" name="组合 32">
              <a:extLst>
                <a:ext uri="{FF2B5EF4-FFF2-40B4-BE49-F238E27FC236}">
                  <a16:creationId xmlns:a16="http://schemas.microsoft.com/office/drawing/2014/main" id="{CBF2E58E-0981-46FF-A961-DC04B857FF14}"/>
                </a:ext>
              </a:extLst>
            </p:cNvPr>
            <p:cNvGrpSpPr/>
            <p:nvPr/>
          </p:nvGrpSpPr>
          <p:grpSpPr>
            <a:xfrm>
              <a:off x="9516347" y="3003684"/>
              <a:ext cx="1135482" cy="803952"/>
              <a:chOff x="6288944" y="4566436"/>
              <a:chExt cx="1330217" cy="941829"/>
            </a:xfrm>
          </p:grpSpPr>
          <p:pic>
            <p:nvPicPr>
              <p:cNvPr id="39" name="图形 11" descr="标记">
                <a:extLst>
                  <a:ext uri="{FF2B5EF4-FFF2-40B4-BE49-F238E27FC236}">
                    <a16:creationId xmlns:a16="http://schemas.microsoft.com/office/drawing/2014/main" id="{9087CC21-3349-45DB-83EA-B1B42BE500B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0901" y="4566436"/>
                <a:ext cx="360000" cy="360000"/>
              </a:xfrm>
              <a:prstGeom prst="rect">
                <a:avLst/>
              </a:prstGeom>
            </p:spPr>
          </p:pic>
          <p:pic>
            <p:nvPicPr>
              <p:cNvPr id="40" name="Picture 2" descr="Autonomous Mobile Robots Icon, HD Png Download - kindpng">
                <a:extLst>
                  <a:ext uri="{FF2B5EF4-FFF2-40B4-BE49-F238E27FC236}">
                    <a16:creationId xmlns:a16="http://schemas.microsoft.com/office/drawing/2014/main" id="{3670C1AF-BDAE-460D-8267-5866336A9F7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88944" y="4671592"/>
                <a:ext cx="1330217" cy="836673"/>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直接连接符 40">
                <a:extLst>
                  <a:ext uri="{FF2B5EF4-FFF2-40B4-BE49-F238E27FC236}">
                    <a16:creationId xmlns:a16="http://schemas.microsoft.com/office/drawing/2014/main" id="{63F8ACD6-943A-4989-ABF7-5A0A949C5812}"/>
                  </a:ext>
                </a:extLst>
              </p:cNvPr>
              <p:cNvCxnSpPr/>
              <p:nvPr/>
            </p:nvCxnSpPr>
            <p:spPr>
              <a:xfrm>
                <a:off x="6860901" y="4926436"/>
                <a:ext cx="0" cy="16349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959DC00A-BEC2-4905-8C1C-A518B9BBB7BF}"/>
                </a:ext>
              </a:extLst>
            </p:cNvPr>
            <p:cNvGrpSpPr/>
            <p:nvPr/>
          </p:nvGrpSpPr>
          <p:grpSpPr>
            <a:xfrm>
              <a:off x="11300840" y="2788580"/>
              <a:ext cx="669424" cy="1044811"/>
              <a:chOff x="7532631" y="3091673"/>
              <a:chExt cx="914400" cy="1427159"/>
            </a:xfrm>
          </p:grpSpPr>
          <p:pic>
            <p:nvPicPr>
              <p:cNvPr id="36" name="图形 4" descr="步行">
                <a:extLst>
                  <a:ext uri="{FF2B5EF4-FFF2-40B4-BE49-F238E27FC236}">
                    <a16:creationId xmlns:a16="http://schemas.microsoft.com/office/drawing/2014/main" id="{83E22CA2-C087-4C7C-8F1B-B58CE454A4E4}"/>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2631" y="3604432"/>
                <a:ext cx="914400" cy="914400"/>
              </a:xfrm>
              <a:prstGeom prst="rect">
                <a:avLst/>
              </a:prstGeom>
            </p:spPr>
          </p:pic>
          <p:pic>
            <p:nvPicPr>
              <p:cNvPr id="37" name="图形 8" descr="标记">
                <a:extLst>
                  <a:ext uri="{FF2B5EF4-FFF2-40B4-BE49-F238E27FC236}">
                    <a16:creationId xmlns:a16="http://schemas.microsoft.com/office/drawing/2014/main" id="{706383D3-14FA-4D89-A1AF-ADBD1C21C75D}"/>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9834" y="3091673"/>
                <a:ext cx="360000" cy="360000"/>
              </a:xfrm>
              <a:prstGeom prst="rect">
                <a:avLst/>
              </a:prstGeom>
            </p:spPr>
          </p:pic>
          <p:cxnSp>
            <p:nvCxnSpPr>
              <p:cNvPr id="38" name="直接连接符 37">
                <a:extLst>
                  <a:ext uri="{FF2B5EF4-FFF2-40B4-BE49-F238E27FC236}">
                    <a16:creationId xmlns:a16="http://schemas.microsoft.com/office/drawing/2014/main" id="{A305F6A3-4616-4A9D-B0C6-8C1FA7236F18}"/>
                  </a:ext>
                </a:extLst>
              </p:cNvPr>
              <p:cNvCxnSpPr>
                <a:stCxn id="37" idx="2"/>
                <a:endCxn id="36" idx="0"/>
              </p:cNvCxnSpPr>
              <p:nvPr/>
            </p:nvCxnSpPr>
            <p:spPr>
              <a:xfrm>
                <a:off x="7989834" y="3451673"/>
                <a:ext cx="0" cy="152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10289891" y="2634352"/>
              <a:ext cx="1240393" cy="369332"/>
            </a:xfrm>
            <a:prstGeom prst="rect">
              <a:avLst/>
            </a:prstGeom>
            <a:noFill/>
          </p:spPr>
          <p:txBody>
            <a:bodyPr wrap="square" rtlCol="0">
              <a:spAutoFit/>
            </a:bodyPr>
            <a:lstStyle/>
            <a:p>
              <a:r>
                <a:rPr lang="en-US" altLang="zh-CN" dirty="0"/>
                <a:t>&gt;=700mm</a:t>
              </a:r>
              <a:endParaRPr lang="zh-CN" altLang="en-US" dirty="0"/>
            </a:p>
          </p:txBody>
        </p:sp>
      </p:grpSp>
      <p:sp>
        <p:nvSpPr>
          <p:cNvPr id="42" name="文本框 41"/>
          <p:cNvSpPr txBox="1"/>
          <p:nvPr/>
        </p:nvSpPr>
        <p:spPr>
          <a:xfrm>
            <a:off x="7844300" y="703329"/>
            <a:ext cx="1656087" cy="369332"/>
          </a:xfrm>
          <a:prstGeom prst="rect">
            <a:avLst/>
          </a:prstGeom>
          <a:noFill/>
        </p:spPr>
        <p:txBody>
          <a:bodyPr wrap="square" rtlCol="0">
            <a:spAutoFit/>
          </a:bodyPr>
          <a:lstStyle/>
          <a:p>
            <a:r>
              <a:rPr lang="en-US" altLang="zh-CN" dirty="0"/>
              <a:t>Stop message</a:t>
            </a:r>
            <a:endParaRPr lang="zh-CN" altLang="en-US" dirty="0"/>
          </a:p>
        </p:txBody>
      </p:sp>
      <p:sp>
        <p:nvSpPr>
          <p:cNvPr id="43" name="文本框 42"/>
          <p:cNvSpPr txBox="1"/>
          <p:nvPr/>
        </p:nvSpPr>
        <p:spPr>
          <a:xfrm>
            <a:off x="9902440" y="703329"/>
            <a:ext cx="1957877" cy="369332"/>
          </a:xfrm>
          <a:prstGeom prst="rect">
            <a:avLst/>
          </a:prstGeom>
          <a:noFill/>
        </p:spPr>
        <p:txBody>
          <a:bodyPr wrap="square" rtlCol="0">
            <a:spAutoFit/>
          </a:bodyPr>
          <a:lstStyle/>
          <a:p>
            <a:r>
              <a:rPr lang="en-US" altLang="zh-CN" dirty="0"/>
              <a:t>Move message</a:t>
            </a:r>
            <a:endParaRPr lang="zh-CN" altLang="en-US" dirty="0"/>
          </a:p>
        </p:txBody>
      </p:sp>
      <p:pic>
        <p:nvPicPr>
          <p:cNvPr id="44" name="图片 43"/>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368327" y="1265672"/>
            <a:ext cx="818782" cy="1018641"/>
          </a:xfrm>
          <a:prstGeom prst="rect">
            <a:avLst/>
          </a:prstGeom>
        </p:spPr>
      </p:pic>
      <p:pic>
        <p:nvPicPr>
          <p:cNvPr id="46" name="图片 4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259060" y="4684183"/>
            <a:ext cx="1031367" cy="1432126"/>
          </a:xfrm>
          <a:prstGeom prst="rect">
            <a:avLst/>
          </a:prstGeom>
        </p:spPr>
      </p:pic>
      <p:pic>
        <p:nvPicPr>
          <p:cNvPr id="47" name="Picture 2" descr="Autonomous Mobile Robots Icon, HD Png Download - kindpng">
            <a:extLst>
              <a:ext uri="{FF2B5EF4-FFF2-40B4-BE49-F238E27FC236}">
                <a16:creationId xmlns:a16="http://schemas.microsoft.com/office/drawing/2014/main" id="{3670C1AF-BDAE-460D-8267-5866336A9F7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59060" y="5778098"/>
            <a:ext cx="1135482" cy="714190"/>
          </a:xfrm>
          <a:prstGeom prst="rect">
            <a:avLst/>
          </a:prstGeom>
          <a:noFill/>
          <a:extLst>
            <a:ext uri="{909E8E84-426E-40DD-AFC4-6F175D3DCCD1}">
              <a14:hiddenFill xmlns:a14="http://schemas.microsoft.com/office/drawing/2010/main">
                <a:solidFill>
                  <a:srgbClr val="FFFFFF"/>
                </a:solidFill>
              </a14:hiddenFill>
            </a:ext>
          </a:extLst>
        </p:spPr>
      </p:pic>
      <p:pic>
        <p:nvPicPr>
          <p:cNvPr id="48" name="图形 4" descr="步行">
            <a:extLst>
              <a:ext uri="{FF2B5EF4-FFF2-40B4-BE49-F238E27FC236}">
                <a16:creationId xmlns:a16="http://schemas.microsoft.com/office/drawing/2014/main" id="{83E22CA2-C087-4C7C-8F1B-B58CE454A4E4}"/>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05942" y="4433616"/>
            <a:ext cx="669424" cy="669424"/>
          </a:xfrm>
          <a:prstGeom prst="rect">
            <a:avLst/>
          </a:prstGeom>
        </p:spPr>
      </p:pic>
    </p:spTree>
    <p:extLst>
      <p:ext uri="{BB962C8B-B14F-4D97-AF65-F5344CB8AC3E}">
        <p14:creationId xmlns:p14="http://schemas.microsoft.com/office/powerpoint/2010/main" val="993230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06348-BD13-415F-BA92-E3ACBD722C3A}"/>
              </a:ext>
            </a:extLst>
          </p:cNvPr>
          <p:cNvSpPr>
            <a:spLocks noGrp="1"/>
          </p:cNvSpPr>
          <p:nvPr>
            <p:ph type="title"/>
          </p:nvPr>
        </p:nvSpPr>
        <p:spPr>
          <a:xfrm>
            <a:off x="869515" y="429130"/>
            <a:ext cx="10515600" cy="1325563"/>
          </a:xfrm>
        </p:spPr>
        <p:txBody>
          <a:bodyPr/>
          <a:lstStyle/>
          <a:p>
            <a:r>
              <a:rPr lang="en-US" altLang="zh-CN" dirty="0"/>
              <a:t>Communication with car</a:t>
            </a:r>
            <a:endParaRPr lang="zh-CN" altLang="en-US" dirty="0"/>
          </a:p>
        </p:txBody>
      </p:sp>
      <p:sp>
        <p:nvSpPr>
          <p:cNvPr id="3" name="文本框 2"/>
          <p:cNvSpPr txBox="1"/>
          <p:nvPr/>
        </p:nvSpPr>
        <p:spPr>
          <a:xfrm>
            <a:off x="2704307" y="1779745"/>
            <a:ext cx="6626267" cy="461665"/>
          </a:xfrm>
          <a:prstGeom prst="rect">
            <a:avLst/>
          </a:prstGeom>
          <a:noFill/>
        </p:spPr>
        <p:txBody>
          <a:bodyPr wrap="square" rtlCol="0">
            <a:spAutoFit/>
          </a:bodyPr>
          <a:lstStyle/>
          <a:p>
            <a:r>
              <a:rPr lang="en-US" altLang="zh-CN" sz="2400" dirty="0"/>
              <a:t>Encoding format: Eight Bytes Flow </a:t>
            </a:r>
            <a:endParaRPr lang="zh-CN" altLang="en-US" sz="2400" dirty="0"/>
          </a:p>
        </p:txBody>
      </p:sp>
      <p:cxnSp>
        <p:nvCxnSpPr>
          <p:cNvPr id="7" name="直接箭头连接符 6"/>
          <p:cNvCxnSpPr/>
          <p:nvPr/>
        </p:nvCxnSpPr>
        <p:spPr>
          <a:xfrm flipH="1" flipV="1">
            <a:off x="2604368" y="3708681"/>
            <a:ext cx="176409" cy="433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766169" y="2811579"/>
            <a:ext cx="2643514" cy="954107"/>
          </a:xfrm>
          <a:prstGeom prst="rect">
            <a:avLst/>
          </a:prstGeom>
          <a:noFill/>
        </p:spPr>
        <p:txBody>
          <a:bodyPr wrap="square" rtlCol="0">
            <a:spAutoFit/>
          </a:bodyPr>
          <a:lstStyle/>
          <a:p>
            <a:r>
              <a:rPr lang="en-US" altLang="zh-CN" sz="2000" b="1" dirty="0"/>
              <a:t>Start read flag</a:t>
            </a:r>
          </a:p>
          <a:p>
            <a:pPr marL="285750" indent="-285750">
              <a:buFont typeface="Arial" panose="020B0604020202020204" pitchFamily="34" charset="0"/>
              <a:buChar char="•"/>
            </a:pPr>
            <a:r>
              <a:rPr lang="en-US" altLang="zh-CN" dirty="0"/>
              <a:t>Start read: 0xaa</a:t>
            </a:r>
          </a:p>
          <a:p>
            <a:pPr marL="285750" indent="-285750">
              <a:buFont typeface="Arial" panose="020B0604020202020204" pitchFamily="34" charset="0"/>
              <a:buChar char="•"/>
            </a:pPr>
            <a:r>
              <a:rPr lang="en-US" altLang="zh-CN" dirty="0"/>
              <a:t>Throw:  others</a:t>
            </a:r>
            <a:endParaRPr lang="zh-CN" altLang="en-US" dirty="0"/>
          </a:p>
        </p:txBody>
      </p:sp>
      <p:cxnSp>
        <p:nvCxnSpPr>
          <p:cNvPr id="10" name="直接箭头连接符 9"/>
          <p:cNvCxnSpPr/>
          <p:nvPr/>
        </p:nvCxnSpPr>
        <p:spPr>
          <a:xfrm flipH="1">
            <a:off x="2981192" y="4470765"/>
            <a:ext cx="375782" cy="53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909696" y="5010269"/>
            <a:ext cx="2518775" cy="954107"/>
          </a:xfrm>
          <a:prstGeom prst="rect">
            <a:avLst/>
          </a:prstGeom>
          <a:noFill/>
        </p:spPr>
        <p:txBody>
          <a:bodyPr wrap="square" rtlCol="0">
            <a:spAutoFit/>
          </a:bodyPr>
          <a:lstStyle/>
          <a:p>
            <a:r>
              <a:rPr lang="en-US" altLang="zh-CN" sz="2000" b="1" dirty="0"/>
              <a:t>Whether move flag</a:t>
            </a:r>
          </a:p>
          <a:p>
            <a:pPr marL="285750" indent="-285750">
              <a:buFont typeface="Arial" panose="020B0604020202020204" pitchFamily="34" charset="0"/>
              <a:buChar char="•"/>
            </a:pPr>
            <a:r>
              <a:rPr lang="en-US" altLang="zh-CN" dirty="0"/>
              <a:t>Move: 0xFF</a:t>
            </a:r>
          </a:p>
          <a:p>
            <a:pPr marL="285750" indent="-285750">
              <a:buFont typeface="Arial" panose="020B0604020202020204" pitchFamily="34" charset="0"/>
              <a:buChar char="•"/>
            </a:pPr>
            <a:r>
              <a:rPr lang="en-US" altLang="zh-CN" dirty="0"/>
              <a:t>Stop: 0x00</a:t>
            </a:r>
            <a:endParaRPr lang="zh-CN" altLang="en-US" dirty="0"/>
          </a:p>
        </p:txBody>
      </p:sp>
      <p:sp>
        <p:nvSpPr>
          <p:cNvPr id="20" name="文本框 19"/>
          <p:cNvSpPr txBox="1"/>
          <p:nvPr/>
        </p:nvSpPr>
        <p:spPr>
          <a:xfrm>
            <a:off x="3888802" y="2735820"/>
            <a:ext cx="3543821" cy="707886"/>
          </a:xfrm>
          <a:prstGeom prst="rect">
            <a:avLst/>
          </a:prstGeom>
          <a:noFill/>
        </p:spPr>
        <p:txBody>
          <a:bodyPr wrap="square" rtlCol="0">
            <a:spAutoFit/>
          </a:bodyPr>
          <a:lstStyle/>
          <a:p>
            <a:r>
              <a:rPr lang="en-US" altLang="zh-CN" sz="2000" b="1" dirty="0"/>
              <a:t>Absolute distance of Car and people</a:t>
            </a:r>
            <a:endParaRPr lang="zh-CN" altLang="en-US" sz="2000" b="1" dirty="0"/>
          </a:p>
        </p:txBody>
      </p:sp>
      <p:sp>
        <p:nvSpPr>
          <p:cNvPr id="23" name="左大括号 22"/>
          <p:cNvSpPr/>
          <p:nvPr/>
        </p:nvSpPr>
        <p:spPr>
          <a:xfrm rot="5400000" flipV="1">
            <a:off x="4492153" y="3233101"/>
            <a:ext cx="661769" cy="10829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21" name="表格 20"/>
          <p:cNvGraphicFramePr>
            <a:graphicFrameLocks noGrp="1"/>
          </p:cNvGraphicFramePr>
          <p:nvPr>
            <p:extLst/>
          </p:nvPr>
        </p:nvGraphicFramePr>
        <p:xfrm>
          <a:off x="2105686" y="4204426"/>
          <a:ext cx="7224888" cy="370840"/>
        </p:xfrm>
        <a:graphic>
          <a:graphicData uri="http://schemas.openxmlformats.org/drawingml/2006/table">
            <a:tbl>
              <a:tblPr firstRow="1" bandRow="1">
                <a:tableStyleId>{5C22544A-7EE6-4342-B048-85BDC9FD1C3A}</a:tableStyleId>
              </a:tblPr>
              <a:tblGrid>
                <a:gridCol w="903111">
                  <a:extLst>
                    <a:ext uri="{9D8B030D-6E8A-4147-A177-3AD203B41FA5}">
                      <a16:colId xmlns:a16="http://schemas.microsoft.com/office/drawing/2014/main" val="2802441014"/>
                    </a:ext>
                  </a:extLst>
                </a:gridCol>
                <a:gridCol w="903111">
                  <a:extLst>
                    <a:ext uri="{9D8B030D-6E8A-4147-A177-3AD203B41FA5}">
                      <a16:colId xmlns:a16="http://schemas.microsoft.com/office/drawing/2014/main" val="3325928044"/>
                    </a:ext>
                  </a:extLst>
                </a:gridCol>
                <a:gridCol w="903111">
                  <a:extLst>
                    <a:ext uri="{9D8B030D-6E8A-4147-A177-3AD203B41FA5}">
                      <a16:colId xmlns:a16="http://schemas.microsoft.com/office/drawing/2014/main" val="1497432648"/>
                    </a:ext>
                  </a:extLst>
                </a:gridCol>
                <a:gridCol w="903111">
                  <a:extLst>
                    <a:ext uri="{9D8B030D-6E8A-4147-A177-3AD203B41FA5}">
                      <a16:colId xmlns:a16="http://schemas.microsoft.com/office/drawing/2014/main" val="3696179691"/>
                    </a:ext>
                  </a:extLst>
                </a:gridCol>
                <a:gridCol w="903111">
                  <a:extLst>
                    <a:ext uri="{9D8B030D-6E8A-4147-A177-3AD203B41FA5}">
                      <a16:colId xmlns:a16="http://schemas.microsoft.com/office/drawing/2014/main" val="513258043"/>
                    </a:ext>
                  </a:extLst>
                </a:gridCol>
                <a:gridCol w="903111">
                  <a:extLst>
                    <a:ext uri="{9D8B030D-6E8A-4147-A177-3AD203B41FA5}">
                      <a16:colId xmlns:a16="http://schemas.microsoft.com/office/drawing/2014/main" val="2025662959"/>
                    </a:ext>
                  </a:extLst>
                </a:gridCol>
                <a:gridCol w="903111">
                  <a:extLst>
                    <a:ext uri="{9D8B030D-6E8A-4147-A177-3AD203B41FA5}">
                      <a16:colId xmlns:a16="http://schemas.microsoft.com/office/drawing/2014/main" val="1029179143"/>
                    </a:ext>
                  </a:extLst>
                </a:gridCol>
                <a:gridCol w="903111">
                  <a:extLst>
                    <a:ext uri="{9D8B030D-6E8A-4147-A177-3AD203B41FA5}">
                      <a16:colId xmlns:a16="http://schemas.microsoft.com/office/drawing/2014/main" val="1825188725"/>
                    </a:ext>
                  </a:extLst>
                </a:gridCol>
              </a:tblGrid>
              <a:tr h="370840">
                <a:tc>
                  <a:txBody>
                    <a:bodyPr/>
                    <a:lstStyle/>
                    <a:p>
                      <a:r>
                        <a:rPr lang="en-US" altLang="zh-CN" dirty="0"/>
                        <a:t>1bytes</a:t>
                      </a:r>
                      <a:endParaRPr lang="zh-CN" altLang="en-US" dirty="0"/>
                    </a:p>
                  </a:txBody>
                  <a:tcPr/>
                </a:tc>
                <a:tc>
                  <a:txBody>
                    <a:bodyPr/>
                    <a:lstStyle/>
                    <a:p>
                      <a:r>
                        <a:rPr lang="en-US" altLang="zh-CN" dirty="0"/>
                        <a:t>2bytes</a:t>
                      </a:r>
                      <a:endParaRPr lang="zh-CN" altLang="en-US" dirty="0"/>
                    </a:p>
                  </a:txBody>
                  <a:tcPr/>
                </a:tc>
                <a:tc>
                  <a:txBody>
                    <a:bodyPr/>
                    <a:lstStyle/>
                    <a:p>
                      <a:r>
                        <a:rPr lang="en-US" altLang="zh-CN" dirty="0"/>
                        <a:t>3bytes</a:t>
                      </a:r>
                      <a:endParaRPr lang="zh-CN" altLang="en-US" dirty="0"/>
                    </a:p>
                  </a:txBody>
                  <a:tcPr/>
                </a:tc>
                <a:tc>
                  <a:txBody>
                    <a:bodyPr/>
                    <a:lstStyle/>
                    <a:p>
                      <a:r>
                        <a:rPr lang="en-US" altLang="zh-CN" dirty="0"/>
                        <a:t>4bytes</a:t>
                      </a:r>
                      <a:endParaRPr lang="zh-CN" altLang="en-US" dirty="0"/>
                    </a:p>
                  </a:txBody>
                  <a:tcPr/>
                </a:tc>
                <a:tc>
                  <a:txBody>
                    <a:bodyPr/>
                    <a:lstStyle/>
                    <a:p>
                      <a:r>
                        <a:rPr lang="en-US" altLang="zh-CN" dirty="0"/>
                        <a:t>5bytes</a:t>
                      </a:r>
                      <a:endParaRPr lang="zh-CN" altLang="en-US" dirty="0"/>
                    </a:p>
                  </a:txBody>
                  <a:tcPr/>
                </a:tc>
                <a:tc>
                  <a:txBody>
                    <a:bodyPr/>
                    <a:lstStyle/>
                    <a:p>
                      <a:r>
                        <a:rPr lang="en-US" altLang="zh-CN" dirty="0"/>
                        <a:t>6bytes</a:t>
                      </a:r>
                      <a:endParaRPr lang="zh-CN" altLang="en-US" dirty="0"/>
                    </a:p>
                  </a:txBody>
                  <a:tcPr/>
                </a:tc>
                <a:tc>
                  <a:txBody>
                    <a:bodyPr/>
                    <a:lstStyle/>
                    <a:p>
                      <a:r>
                        <a:rPr lang="en-US" altLang="zh-CN" dirty="0"/>
                        <a:t>7bytes</a:t>
                      </a:r>
                      <a:endParaRPr lang="zh-CN" altLang="en-US" dirty="0"/>
                    </a:p>
                  </a:txBody>
                  <a:tcPr/>
                </a:tc>
                <a:tc>
                  <a:txBody>
                    <a:bodyPr/>
                    <a:lstStyle/>
                    <a:p>
                      <a:r>
                        <a:rPr lang="en-US" altLang="zh-CN" dirty="0"/>
                        <a:t>8bytes</a:t>
                      </a:r>
                      <a:endParaRPr lang="zh-CN" altLang="en-US" dirty="0"/>
                    </a:p>
                  </a:txBody>
                  <a:tcPr/>
                </a:tc>
                <a:extLst>
                  <a:ext uri="{0D108BD9-81ED-4DB2-BD59-A6C34878D82A}">
                    <a16:rowId xmlns:a16="http://schemas.microsoft.com/office/drawing/2014/main" val="3972080407"/>
                  </a:ext>
                </a:extLst>
              </a:tr>
            </a:tbl>
          </a:graphicData>
        </a:graphic>
      </p:graphicFrame>
      <p:cxnSp>
        <p:nvCxnSpPr>
          <p:cNvPr id="25" name="直接箭头连接符 24"/>
          <p:cNvCxnSpPr/>
          <p:nvPr/>
        </p:nvCxnSpPr>
        <p:spPr>
          <a:xfrm flipV="1">
            <a:off x="6285462" y="3414494"/>
            <a:ext cx="1132031" cy="735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417493" y="2508464"/>
            <a:ext cx="3373678" cy="1323439"/>
          </a:xfrm>
          <a:prstGeom prst="rect">
            <a:avLst/>
          </a:prstGeom>
          <a:noFill/>
        </p:spPr>
        <p:txBody>
          <a:bodyPr wrap="square" rtlCol="0">
            <a:spAutoFit/>
          </a:bodyPr>
          <a:lstStyle/>
          <a:p>
            <a:r>
              <a:rPr lang="en-US" altLang="zh-CN" sz="2000" b="1" dirty="0"/>
              <a:t>Positive or negative absolute angle judge flag</a:t>
            </a:r>
          </a:p>
          <a:p>
            <a:pPr marL="285750" indent="-285750">
              <a:buFont typeface="Arial" panose="020B0604020202020204" pitchFamily="34" charset="0"/>
              <a:buChar char="•"/>
            </a:pPr>
            <a:r>
              <a:rPr lang="en-US" altLang="zh-CN" sz="2000" dirty="0"/>
              <a:t>Positive: 0xFF</a:t>
            </a:r>
          </a:p>
          <a:p>
            <a:pPr marL="285750" indent="-285750">
              <a:buFont typeface="Arial" panose="020B0604020202020204" pitchFamily="34" charset="0"/>
              <a:buChar char="•"/>
            </a:pPr>
            <a:r>
              <a:rPr lang="en-US" altLang="zh-CN" sz="2000" dirty="0"/>
              <a:t>Negative: 0x00</a:t>
            </a:r>
            <a:endParaRPr lang="zh-CN" altLang="en-US" sz="2000" dirty="0"/>
          </a:p>
        </p:txBody>
      </p:sp>
      <p:sp>
        <p:nvSpPr>
          <p:cNvPr id="31" name="左大括号 30"/>
          <p:cNvSpPr/>
          <p:nvPr/>
        </p:nvSpPr>
        <p:spPr>
          <a:xfrm rot="16200000" flipV="1">
            <a:off x="7160471" y="4387778"/>
            <a:ext cx="599370" cy="11380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1" name="组合 40"/>
          <p:cNvGrpSpPr/>
          <p:nvPr/>
        </p:nvGrpSpPr>
        <p:grpSpPr>
          <a:xfrm>
            <a:off x="5364529" y="5252927"/>
            <a:ext cx="5880987" cy="742226"/>
            <a:chOff x="3598360" y="4570972"/>
            <a:chExt cx="5880987" cy="742226"/>
          </a:xfrm>
        </p:grpSpPr>
        <p:sp>
          <p:nvSpPr>
            <p:cNvPr id="36" name="文本框 35"/>
            <p:cNvSpPr txBox="1"/>
            <p:nvPr/>
          </p:nvSpPr>
          <p:spPr>
            <a:xfrm>
              <a:off x="3598360" y="4570972"/>
              <a:ext cx="3543821" cy="707886"/>
            </a:xfrm>
            <a:prstGeom prst="rect">
              <a:avLst/>
            </a:prstGeom>
            <a:noFill/>
          </p:spPr>
          <p:txBody>
            <a:bodyPr wrap="square" rtlCol="0">
              <a:spAutoFit/>
            </a:bodyPr>
            <a:lstStyle/>
            <a:p>
              <a:r>
                <a:rPr lang="en-US" altLang="zh-CN" sz="2000" b="1" dirty="0"/>
                <a:t>Expend 1000 times Absolute angle of Car and people</a:t>
              </a:r>
              <a:endParaRPr lang="zh-CN" altLang="en-US" sz="2000" b="1" dirty="0"/>
            </a:p>
          </p:txBody>
        </p:sp>
        <p:sp>
          <p:nvSpPr>
            <p:cNvPr id="38" name="文本框 37"/>
            <p:cNvSpPr txBox="1"/>
            <p:nvPr/>
          </p:nvSpPr>
          <p:spPr>
            <a:xfrm>
              <a:off x="7142181" y="4605312"/>
              <a:ext cx="2337166" cy="707886"/>
            </a:xfrm>
            <a:prstGeom prst="rect">
              <a:avLst/>
            </a:prstGeom>
            <a:noFill/>
          </p:spPr>
          <p:txBody>
            <a:bodyPr wrap="square" rtlCol="0">
              <a:spAutoFit/>
            </a:bodyPr>
            <a:lstStyle/>
            <a:p>
              <a:r>
                <a:rPr lang="en-US" altLang="zh-CN" sz="2000" b="1" dirty="0"/>
                <a:t>End read flag</a:t>
              </a:r>
            </a:p>
            <a:p>
              <a:pPr marL="285750" indent="-285750">
                <a:buFont typeface="Arial" panose="020B0604020202020204" pitchFamily="34" charset="0"/>
                <a:buChar char="•"/>
              </a:pPr>
              <a:r>
                <a:rPr lang="en-US" altLang="zh-CN" sz="2000" dirty="0"/>
                <a:t>Start read: 0xff</a:t>
              </a:r>
            </a:p>
          </p:txBody>
        </p:sp>
      </p:grpSp>
      <p:cxnSp>
        <p:nvCxnSpPr>
          <p:cNvPr id="40" name="直接箭头连接符 39"/>
          <p:cNvCxnSpPr/>
          <p:nvPr/>
        </p:nvCxnSpPr>
        <p:spPr>
          <a:xfrm>
            <a:off x="9031264" y="4674215"/>
            <a:ext cx="438412" cy="57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585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BE8FF-5402-46C4-A6EB-7D204B7DDA2A}"/>
              </a:ext>
            </a:extLst>
          </p:cNvPr>
          <p:cNvSpPr>
            <a:spLocks noGrp="1"/>
          </p:cNvSpPr>
          <p:nvPr>
            <p:ph type="title"/>
          </p:nvPr>
        </p:nvSpPr>
        <p:spPr/>
        <p:txBody>
          <a:bodyPr>
            <a:normAutofit/>
          </a:bodyPr>
          <a:lstStyle/>
          <a:p>
            <a:r>
              <a:rPr lang="en-US" altLang="zh-CN" dirty="0"/>
              <a:t>Motor Control – PID Control</a:t>
            </a:r>
            <a:br>
              <a:rPr lang="en-US" altLang="zh-CN" b="1" dirty="0">
                <a:latin typeface="微软雅黑" panose="020B0503020204020204" pitchFamily="34" charset="-122"/>
                <a:ea typeface="微软雅黑" panose="020B0503020204020204" pitchFamily="34" charset="-122"/>
              </a:rPr>
            </a:br>
            <a:endParaRPr lang="zh-CN" altLang="en-US" dirty="0"/>
          </a:p>
        </p:txBody>
      </p:sp>
      <p:sp>
        <p:nvSpPr>
          <p:cNvPr id="3" name="文本框 2">
            <a:extLst>
              <a:ext uri="{FF2B5EF4-FFF2-40B4-BE49-F238E27FC236}">
                <a16:creationId xmlns:a16="http://schemas.microsoft.com/office/drawing/2014/main" id="{18467312-417F-4D47-AA86-130F2C1FC311}"/>
              </a:ext>
            </a:extLst>
          </p:cNvPr>
          <p:cNvSpPr txBox="1"/>
          <p:nvPr/>
        </p:nvSpPr>
        <p:spPr>
          <a:xfrm>
            <a:off x="838200" y="1503856"/>
            <a:ext cx="8324850" cy="4801314"/>
          </a:xfrm>
          <a:prstGeom prst="rect">
            <a:avLst/>
          </a:prstGeom>
          <a:noFill/>
        </p:spPr>
        <p:txBody>
          <a:bodyPr wrap="square" rtlCol="0">
            <a:spAutoFit/>
          </a:bodyPr>
          <a:lstStyle/>
          <a:p>
            <a:r>
              <a:rPr lang="en-US" altLang="zh-CN" b="1" dirty="0"/>
              <a:t>P --  Proportional control</a:t>
            </a:r>
          </a:p>
          <a:p>
            <a:endParaRPr lang="en-US" altLang="zh-CN" dirty="0"/>
          </a:p>
          <a:p>
            <a:r>
              <a:rPr lang="en-US" altLang="zh-CN" dirty="0"/>
              <a:t>        When the feedback control signal is linearly proportional to the system error, we call the result </a:t>
            </a:r>
            <a:r>
              <a:rPr lang="en-US" altLang="zh-CN" b="1" dirty="0"/>
              <a:t>Proportional Feedback</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        </a:t>
            </a:r>
          </a:p>
          <a:p>
            <a:endParaRPr lang="en-US" altLang="zh-CN" dirty="0"/>
          </a:p>
          <a:p>
            <a:endParaRPr lang="en-US" altLang="zh-CN" dirty="0"/>
          </a:p>
          <a:p>
            <a:endParaRPr lang="en-US" altLang="zh-CN" dirty="0"/>
          </a:p>
          <a:p>
            <a:endParaRPr lang="en-US" altLang="zh-CN" dirty="0"/>
          </a:p>
          <a:p>
            <a:r>
              <a:rPr lang="en-US" altLang="zh-CN" dirty="0"/>
              <a:t>        When </a:t>
            </a:r>
            <a:r>
              <a:rPr lang="en-US" altLang="zh-CN" dirty="0" err="1"/>
              <a:t>Kp</a:t>
            </a:r>
            <a:r>
              <a:rPr lang="en-US" altLang="zh-CN" dirty="0"/>
              <a:t> is made very large, the steady state error will be very small. But the dynamic response will become worse because the damping may be much too low.</a:t>
            </a:r>
          </a:p>
          <a:p>
            <a:endParaRPr lang="zh-CN" altLang="en-US" dirty="0"/>
          </a:p>
        </p:txBody>
      </p:sp>
      <p:pic>
        <p:nvPicPr>
          <p:cNvPr id="5" name="图片 4">
            <a:extLst>
              <a:ext uri="{FF2B5EF4-FFF2-40B4-BE49-F238E27FC236}">
                <a16:creationId xmlns:a16="http://schemas.microsoft.com/office/drawing/2014/main" id="{86180912-CD80-3E4B-9E1A-BDBE53D3E06C}"/>
              </a:ext>
            </a:extLst>
          </p:cNvPr>
          <p:cNvPicPr>
            <a:picLocks noChangeAspect="1"/>
          </p:cNvPicPr>
          <p:nvPr/>
        </p:nvPicPr>
        <p:blipFill>
          <a:blip r:embed="rId3"/>
          <a:stretch>
            <a:fillRect/>
          </a:stretch>
        </p:blipFill>
        <p:spPr>
          <a:xfrm>
            <a:off x="2654286" y="2848469"/>
            <a:ext cx="4692678" cy="2325817"/>
          </a:xfrm>
          <a:prstGeom prst="rect">
            <a:avLst/>
          </a:prstGeom>
        </p:spPr>
      </p:pic>
    </p:spTree>
    <p:extLst>
      <p:ext uri="{BB962C8B-B14F-4D97-AF65-F5344CB8AC3E}">
        <p14:creationId xmlns:p14="http://schemas.microsoft.com/office/powerpoint/2010/main" val="144188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1939B-C9C8-464F-962C-AABB6959C026}"/>
              </a:ext>
            </a:extLst>
          </p:cNvPr>
          <p:cNvSpPr>
            <a:spLocks noGrp="1"/>
          </p:cNvSpPr>
          <p:nvPr>
            <p:ph type="title"/>
          </p:nvPr>
        </p:nvSpPr>
        <p:spPr/>
        <p:txBody>
          <a:bodyPr/>
          <a:lstStyle/>
          <a:p>
            <a:r>
              <a:rPr lang="en-US" altLang="zh-CN" dirty="0"/>
              <a:t>Motor Control – PID Control</a:t>
            </a:r>
            <a:br>
              <a:rPr lang="en-US" altLang="zh-CN" dirty="0"/>
            </a:br>
            <a:endParaRPr lang="zh-CN" altLang="en-US" dirty="0"/>
          </a:p>
        </p:txBody>
      </p:sp>
      <p:sp>
        <p:nvSpPr>
          <p:cNvPr id="3" name="文本框 2">
            <a:extLst>
              <a:ext uri="{FF2B5EF4-FFF2-40B4-BE49-F238E27FC236}">
                <a16:creationId xmlns:a16="http://schemas.microsoft.com/office/drawing/2014/main" id="{993E608A-0B50-EE46-9842-DC594D362B00}"/>
              </a:ext>
            </a:extLst>
          </p:cNvPr>
          <p:cNvSpPr txBox="1"/>
          <p:nvPr/>
        </p:nvSpPr>
        <p:spPr>
          <a:xfrm>
            <a:off x="838200" y="1503856"/>
            <a:ext cx="8324850" cy="923330"/>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PI --  Proportional</a:t>
            </a:r>
            <a:r>
              <a:rPr lang="zh-CN" altLang="en-US" dirty="0">
                <a:solidFill>
                  <a:srgbClr val="FF0000"/>
                </a:solidFill>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Plus</a:t>
            </a:r>
            <a:r>
              <a:rPr lang="zh-CN" altLang="en-US" dirty="0">
                <a:solidFill>
                  <a:srgbClr val="FF0000"/>
                </a:solidFill>
                <a:latin typeface="微软雅黑" panose="020B0503020204020204" pitchFamily="34" charset="-122"/>
                <a:ea typeface="微软雅黑" panose="020B0503020204020204" pitchFamily="34" charset="-122"/>
              </a:rPr>
              <a:t> </a:t>
            </a:r>
            <a:r>
              <a:rPr lang="en-US" altLang="zh-CN" dirty="0">
                <a:solidFill>
                  <a:srgbClr val="FF0000"/>
                </a:solidFill>
                <a:latin typeface="微软雅黑" panose="020B0503020204020204" pitchFamily="34" charset="-122"/>
                <a:ea typeface="微软雅黑" panose="020B0503020204020204" pitchFamily="34" charset="-122"/>
              </a:rPr>
              <a:t>Integral control</a:t>
            </a:r>
          </a:p>
          <a:p>
            <a:endParaRPr lang="en-US" altLang="zh-CN" dirty="0"/>
          </a:p>
          <a:p>
            <a:endParaRPr lang="zh-CN" altLang="en-US" dirty="0"/>
          </a:p>
        </p:txBody>
      </p:sp>
      <p:pic>
        <p:nvPicPr>
          <p:cNvPr id="4" name="图片 3">
            <a:extLst>
              <a:ext uri="{FF2B5EF4-FFF2-40B4-BE49-F238E27FC236}">
                <a16:creationId xmlns:a16="http://schemas.microsoft.com/office/drawing/2014/main" id="{ABE61001-D7B9-1643-8036-24293B4B8A55}"/>
              </a:ext>
            </a:extLst>
          </p:cNvPr>
          <p:cNvPicPr>
            <a:picLocks noChangeAspect="1"/>
          </p:cNvPicPr>
          <p:nvPr/>
        </p:nvPicPr>
        <p:blipFill>
          <a:blip r:embed="rId3"/>
          <a:stretch>
            <a:fillRect/>
          </a:stretch>
        </p:blipFill>
        <p:spPr>
          <a:xfrm>
            <a:off x="2876025" y="2427186"/>
            <a:ext cx="5411250" cy="1707550"/>
          </a:xfrm>
          <a:prstGeom prst="rect">
            <a:avLst/>
          </a:prstGeom>
        </p:spPr>
      </p:pic>
      <p:pic>
        <p:nvPicPr>
          <p:cNvPr id="5" name="图片 4">
            <a:extLst>
              <a:ext uri="{FF2B5EF4-FFF2-40B4-BE49-F238E27FC236}">
                <a16:creationId xmlns:a16="http://schemas.microsoft.com/office/drawing/2014/main" id="{A958A8F6-46A9-4246-BCC1-B48CAADE0723}"/>
              </a:ext>
            </a:extLst>
          </p:cNvPr>
          <p:cNvPicPr>
            <a:picLocks noChangeAspect="1"/>
          </p:cNvPicPr>
          <p:nvPr/>
        </p:nvPicPr>
        <p:blipFill>
          <a:blip r:embed="rId4"/>
          <a:stretch>
            <a:fillRect/>
          </a:stretch>
        </p:blipFill>
        <p:spPr>
          <a:xfrm>
            <a:off x="3344458" y="4386566"/>
            <a:ext cx="4847567" cy="967578"/>
          </a:xfrm>
          <a:prstGeom prst="rect">
            <a:avLst/>
          </a:prstGeom>
        </p:spPr>
      </p:pic>
    </p:spTree>
    <p:extLst>
      <p:ext uri="{BB962C8B-B14F-4D97-AF65-F5344CB8AC3E}">
        <p14:creationId xmlns:p14="http://schemas.microsoft.com/office/powerpoint/2010/main" val="819822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2E56E-BE11-4B69-A5D5-7AF69CB04198}"/>
              </a:ext>
            </a:extLst>
          </p:cNvPr>
          <p:cNvSpPr>
            <a:spLocks noGrp="1"/>
          </p:cNvSpPr>
          <p:nvPr>
            <p:ph type="title"/>
          </p:nvPr>
        </p:nvSpPr>
        <p:spPr/>
        <p:txBody>
          <a:bodyPr>
            <a:normAutofit/>
          </a:bodyPr>
          <a:lstStyle/>
          <a:p>
            <a:r>
              <a:rPr lang="en" altLang="zh-CN" dirty="0"/>
              <a:t>Motor speed waveform</a:t>
            </a:r>
            <a:r>
              <a:rPr lang="en-US" altLang="zh-CN" dirty="0"/>
              <a:t>—PID</a:t>
            </a:r>
            <a:r>
              <a:rPr lang="zh-CN" altLang="en-US" dirty="0"/>
              <a:t> </a:t>
            </a:r>
            <a:r>
              <a:rPr lang="en-US" altLang="zh-CN" dirty="0"/>
              <a:t>control</a:t>
            </a:r>
            <a:br>
              <a:rPr lang="zh-CN" altLang="en-US" b="1" dirty="0">
                <a:latin typeface="微软雅黑" panose="020B0503020204020204" pitchFamily="34" charset="-122"/>
                <a:ea typeface="微软雅黑" panose="020B0503020204020204" pitchFamily="34" charset="-122"/>
              </a:rPr>
            </a:br>
            <a:endParaRPr lang="zh-CN" altLang="en-US" dirty="0"/>
          </a:p>
        </p:txBody>
      </p:sp>
      <p:pic>
        <p:nvPicPr>
          <p:cNvPr id="22" name="图片 26">
            <a:extLst>
              <a:ext uri="{FF2B5EF4-FFF2-40B4-BE49-F238E27FC236}">
                <a16:creationId xmlns:a16="http://schemas.microsoft.com/office/drawing/2014/main" id="{E0B247C5-D3BD-C641-9A06-007CA9D6B2E4}"/>
              </a:ext>
            </a:extLst>
          </p:cNvPr>
          <p:cNvPicPr>
            <a:picLocks noChangeAspect="1"/>
          </p:cNvPicPr>
          <p:nvPr/>
        </p:nvPicPr>
        <p:blipFill>
          <a:blip r:embed="rId3"/>
          <a:stretch>
            <a:fillRect/>
          </a:stretch>
        </p:blipFill>
        <p:spPr>
          <a:xfrm>
            <a:off x="1294765" y="1369250"/>
            <a:ext cx="1962150" cy="1406525"/>
          </a:xfrm>
          <a:prstGeom prst="rect">
            <a:avLst/>
          </a:prstGeom>
          <a:noFill/>
          <a:ln w="9525">
            <a:noFill/>
          </a:ln>
        </p:spPr>
      </p:pic>
      <p:sp>
        <p:nvSpPr>
          <p:cNvPr id="26" name="文本框 25">
            <a:extLst>
              <a:ext uri="{FF2B5EF4-FFF2-40B4-BE49-F238E27FC236}">
                <a16:creationId xmlns:a16="http://schemas.microsoft.com/office/drawing/2014/main" id="{D5276058-E0AA-B845-B135-53FFCF3E33C6}"/>
              </a:ext>
            </a:extLst>
          </p:cNvPr>
          <p:cNvSpPr txBox="1"/>
          <p:nvPr/>
        </p:nvSpPr>
        <p:spPr>
          <a:xfrm>
            <a:off x="1851660" y="2022665"/>
            <a:ext cx="848360" cy="252730"/>
          </a:xfrm>
          <a:prstGeom prst="rect">
            <a:avLst/>
          </a:prstGeom>
          <a:noFill/>
          <a:ln w="9525">
            <a:noFill/>
          </a:ln>
        </p:spPr>
        <p:txBody>
          <a:bodyPr wrap="square">
            <a:spAutoFit/>
          </a:bodyPr>
          <a:lstStyle/>
          <a:p>
            <a:pPr indent="0"/>
            <a:r>
              <a:rPr lang="en-US" sz="1050" b="0" dirty="0">
                <a:latin typeface="Calibri" panose="020F0502020204030204" charset="0"/>
                <a:ea typeface="宋体" panose="02010600030101010101" pitchFamily="2" charset="-122"/>
                <a:cs typeface="Times New Roman" panose="02020603050405020304" pitchFamily="18" charset="0"/>
              </a:rPr>
              <a:t>P=10  I=0                                  </a:t>
            </a:r>
            <a:endParaRPr lang="zh-CN" altLang="en-US" dirty="0"/>
          </a:p>
        </p:txBody>
      </p:sp>
      <p:pic>
        <p:nvPicPr>
          <p:cNvPr id="27" name="图片 27">
            <a:extLst>
              <a:ext uri="{FF2B5EF4-FFF2-40B4-BE49-F238E27FC236}">
                <a16:creationId xmlns:a16="http://schemas.microsoft.com/office/drawing/2014/main" id="{3506F6D8-AAEE-EC42-93B6-4939FD0CC8AE}"/>
              </a:ext>
            </a:extLst>
          </p:cNvPr>
          <p:cNvPicPr>
            <a:picLocks noChangeAspect="1"/>
          </p:cNvPicPr>
          <p:nvPr/>
        </p:nvPicPr>
        <p:blipFill>
          <a:blip r:embed="rId4"/>
          <a:stretch>
            <a:fillRect/>
          </a:stretch>
        </p:blipFill>
        <p:spPr>
          <a:xfrm>
            <a:off x="3256915" y="1354010"/>
            <a:ext cx="3077845" cy="1410335"/>
          </a:xfrm>
          <a:prstGeom prst="rect">
            <a:avLst/>
          </a:prstGeom>
          <a:noFill/>
          <a:ln w="9525">
            <a:noFill/>
          </a:ln>
        </p:spPr>
      </p:pic>
      <p:sp>
        <p:nvSpPr>
          <p:cNvPr id="28" name="文本框 27">
            <a:extLst>
              <a:ext uri="{FF2B5EF4-FFF2-40B4-BE49-F238E27FC236}">
                <a16:creationId xmlns:a16="http://schemas.microsoft.com/office/drawing/2014/main" id="{04808305-7342-C849-A3E7-B5E6611D57DB}"/>
              </a:ext>
            </a:extLst>
          </p:cNvPr>
          <p:cNvSpPr txBox="1"/>
          <p:nvPr/>
        </p:nvSpPr>
        <p:spPr>
          <a:xfrm>
            <a:off x="3797935" y="2022665"/>
            <a:ext cx="1214120" cy="252730"/>
          </a:xfrm>
          <a:prstGeom prst="rect">
            <a:avLst/>
          </a:prstGeom>
          <a:noFill/>
          <a:ln w="9525">
            <a:noFill/>
          </a:ln>
        </p:spPr>
        <p:txBody>
          <a:bodyPr wrap="square">
            <a:spAutoFit/>
          </a:bodyPr>
          <a:lstStyle/>
          <a:p>
            <a:pPr indent="0"/>
            <a:r>
              <a:rPr lang="en-US" sz="1050" b="0" dirty="0">
                <a:latin typeface="Calibri" panose="020F0502020204030204" charset="0"/>
                <a:ea typeface="宋体" panose="02010600030101010101" pitchFamily="2" charset="-122"/>
                <a:cs typeface="Times New Roman" panose="02020603050405020304" pitchFamily="18" charset="0"/>
              </a:rPr>
              <a:t> P=10  I=</a:t>
            </a:r>
            <a:r>
              <a:rPr lang="en-US" altLang="zh-CN" sz="1050" b="0" dirty="0">
                <a:latin typeface="Calibri" panose="020F0502020204030204" charset="0"/>
                <a:ea typeface="宋体" panose="02010600030101010101" pitchFamily="2" charset="-122"/>
                <a:cs typeface="Times New Roman" panose="02020603050405020304" pitchFamily="18" charset="0"/>
              </a:rPr>
              <a:t>0.1</a:t>
            </a:r>
            <a:endParaRPr lang="zh-CN" altLang="en-US" dirty="0"/>
          </a:p>
        </p:txBody>
      </p:sp>
      <p:pic>
        <p:nvPicPr>
          <p:cNvPr id="29" name="图片 38">
            <a:extLst>
              <a:ext uri="{FF2B5EF4-FFF2-40B4-BE49-F238E27FC236}">
                <a16:creationId xmlns:a16="http://schemas.microsoft.com/office/drawing/2014/main" id="{D6917743-231A-F149-890B-BF8EC8DE8A52}"/>
              </a:ext>
            </a:extLst>
          </p:cNvPr>
          <p:cNvPicPr>
            <a:picLocks noChangeAspect="1"/>
          </p:cNvPicPr>
          <p:nvPr/>
        </p:nvPicPr>
        <p:blipFill>
          <a:blip r:embed="rId5"/>
          <a:stretch>
            <a:fillRect/>
          </a:stretch>
        </p:blipFill>
        <p:spPr>
          <a:xfrm>
            <a:off x="6087745" y="1354010"/>
            <a:ext cx="4809490" cy="1421765"/>
          </a:xfrm>
          <a:prstGeom prst="rect">
            <a:avLst/>
          </a:prstGeom>
          <a:noFill/>
          <a:ln w="9525">
            <a:noFill/>
          </a:ln>
        </p:spPr>
      </p:pic>
      <p:sp>
        <p:nvSpPr>
          <p:cNvPr id="34" name="文本框 33">
            <a:extLst>
              <a:ext uri="{FF2B5EF4-FFF2-40B4-BE49-F238E27FC236}">
                <a16:creationId xmlns:a16="http://schemas.microsoft.com/office/drawing/2014/main" id="{4032FA17-4CF0-E74A-8716-AA182AF546B3}"/>
              </a:ext>
            </a:extLst>
          </p:cNvPr>
          <p:cNvSpPr txBox="1"/>
          <p:nvPr/>
        </p:nvSpPr>
        <p:spPr>
          <a:xfrm>
            <a:off x="7363460" y="2022665"/>
            <a:ext cx="1041400" cy="252730"/>
          </a:xfrm>
          <a:prstGeom prst="rect">
            <a:avLst/>
          </a:prstGeom>
          <a:noFill/>
          <a:ln w="9525">
            <a:noFill/>
          </a:ln>
        </p:spPr>
        <p:txBody>
          <a:bodyPr wrap="square">
            <a:spAutoFit/>
          </a:bodyPr>
          <a:lstStyle/>
          <a:p>
            <a:pPr indent="0"/>
            <a:r>
              <a:rPr lang="en-US" sz="1050" b="0" dirty="0">
                <a:latin typeface="Calibri" panose="020F0502020204030204" charset="0"/>
                <a:ea typeface="宋体" panose="02010600030101010101" pitchFamily="2" charset="-122"/>
                <a:cs typeface="Times New Roman" panose="02020603050405020304" pitchFamily="18" charset="0"/>
              </a:rPr>
              <a:t>P=30  I=</a:t>
            </a:r>
            <a:r>
              <a:rPr lang="en-US" altLang="zh-CN" sz="1050" dirty="0">
                <a:latin typeface="Calibri" panose="020F0502020204030204" charset="0"/>
                <a:cs typeface="Times New Roman" panose="02020603050405020304" pitchFamily="18" charset="0"/>
              </a:rPr>
              <a:t>0.1</a:t>
            </a:r>
            <a:endParaRPr lang="zh-CN" altLang="en-US" dirty="0"/>
          </a:p>
        </p:txBody>
      </p:sp>
      <p:pic>
        <p:nvPicPr>
          <p:cNvPr id="35" name="图片 28">
            <a:extLst>
              <a:ext uri="{FF2B5EF4-FFF2-40B4-BE49-F238E27FC236}">
                <a16:creationId xmlns:a16="http://schemas.microsoft.com/office/drawing/2014/main" id="{1497F192-7587-9E43-AF97-EE115E33BFD7}"/>
              </a:ext>
            </a:extLst>
          </p:cNvPr>
          <p:cNvPicPr>
            <a:picLocks noChangeAspect="1"/>
          </p:cNvPicPr>
          <p:nvPr/>
        </p:nvPicPr>
        <p:blipFill>
          <a:blip r:embed="rId6"/>
          <a:stretch>
            <a:fillRect/>
          </a:stretch>
        </p:blipFill>
        <p:spPr>
          <a:xfrm>
            <a:off x="1294765" y="2956750"/>
            <a:ext cx="4792980" cy="1300480"/>
          </a:xfrm>
          <a:prstGeom prst="rect">
            <a:avLst/>
          </a:prstGeom>
          <a:noFill/>
          <a:ln w="9525">
            <a:noFill/>
          </a:ln>
        </p:spPr>
      </p:pic>
      <p:pic>
        <p:nvPicPr>
          <p:cNvPr id="36" name="图片 -2147482385">
            <a:extLst>
              <a:ext uri="{FF2B5EF4-FFF2-40B4-BE49-F238E27FC236}">
                <a16:creationId xmlns:a16="http://schemas.microsoft.com/office/drawing/2014/main" id="{0C15851E-FD33-5F41-8A32-8073461A1004}"/>
              </a:ext>
            </a:extLst>
          </p:cNvPr>
          <p:cNvPicPr>
            <a:picLocks noChangeAspect="1"/>
          </p:cNvPicPr>
          <p:nvPr/>
        </p:nvPicPr>
        <p:blipFill>
          <a:blip r:embed="rId7"/>
          <a:stretch>
            <a:fillRect/>
          </a:stretch>
        </p:blipFill>
        <p:spPr>
          <a:xfrm>
            <a:off x="6111875" y="2956750"/>
            <a:ext cx="4785360" cy="1283970"/>
          </a:xfrm>
          <a:prstGeom prst="rect">
            <a:avLst/>
          </a:prstGeom>
          <a:noFill/>
          <a:ln w="9525">
            <a:noFill/>
          </a:ln>
        </p:spPr>
      </p:pic>
      <p:pic>
        <p:nvPicPr>
          <p:cNvPr id="37" name="图片 -2147482384">
            <a:extLst>
              <a:ext uri="{FF2B5EF4-FFF2-40B4-BE49-F238E27FC236}">
                <a16:creationId xmlns:a16="http://schemas.microsoft.com/office/drawing/2014/main" id="{DA1689B0-A70A-7A42-B681-73D6663E6C52}"/>
              </a:ext>
            </a:extLst>
          </p:cNvPr>
          <p:cNvPicPr>
            <a:picLocks noChangeAspect="1"/>
          </p:cNvPicPr>
          <p:nvPr/>
        </p:nvPicPr>
        <p:blipFill>
          <a:blip r:embed="rId8"/>
          <a:stretch>
            <a:fillRect/>
          </a:stretch>
        </p:blipFill>
        <p:spPr>
          <a:xfrm>
            <a:off x="1325245" y="4289615"/>
            <a:ext cx="4287520" cy="1463040"/>
          </a:xfrm>
          <a:prstGeom prst="rect">
            <a:avLst/>
          </a:prstGeom>
          <a:noFill/>
          <a:ln w="9525">
            <a:noFill/>
          </a:ln>
        </p:spPr>
      </p:pic>
      <p:sp>
        <p:nvSpPr>
          <p:cNvPr id="38" name="文本框 37">
            <a:extLst>
              <a:ext uri="{FF2B5EF4-FFF2-40B4-BE49-F238E27FC236}">
                <a16:creationId xmlns:a16="http://schemas.microsoft.com/office/drawing/2014/main" id="{29E130A6-5374-2B4B-8831-B88F9CE2B00C}"/>
              </a:ext>
            </a:extLst>
          </p:cNvPr>
          <p:cNvSpPr txBox="1"/>
          <p:nvPr/>
        </p:nvSpPr>
        <p:spPr>
          <a:xfrm>
            <a:off x="2542540" y="3522535"/>
            <a:ext cx="949960" cy="252730"/>
          </a:xfrm>
          <a:prstGeom prst="rect">
            <a:avLst/>
          </a:prstGeom>
          <a:noFill/>
          <a:ln w="9525">
            <a:noFill/>
          </a:ln>
        </p:spPr>
        <p:txBody>
          <a:bodyPr wrap="square">
            <a:spAutoFit/>
          </a:bodyPr>
          <a:lstStyle/>
          <a:p>
            <a:pPr indent="0"/>
            <a:r>
              <a:rPr lang="en-US" sz="1050" b="0" dirty="0">
                <a:latin typeface="Calibri" panose="020F0502020204030204" charset="0"/>
                <a:ea typeface="宋体" panose="02010600030101010101" pitchFamily="2" charset="-122"/>
                <a:cs typeface="Times New Roman" panose="02020603050405020304" pitchFamily="18" charset="0"/>
              </a:rPr>
              <a:t>P=50   I=</a:t>
            </a:r>
            <a:r>
              <a:rPr lang="en-US" altLang="zh-CN" sz="1050" dirty="0">
                <a:latin typeface="Calibri" panose="020F0502020204030204" charset="0"/>
                <a:cs typeface="Times New Roman" panose="02020603050405020304" pitchFamily="18" charset="0"/>
              </a:rPr>
              <a:t>0.1</a:t>
            </a:r>
            <a:endParaRPr lang="zh-CN" altLang="en-US" dirty="0"/>
          </a:p>
        </p:txBody>
      </p:sp>
      <p:sp>
        <p:nvSpPr>
          <p:cNvPr id="39" name="文本框 38">
            <a:extLst>
              <a:ext uri="{FF2B5EF4-FFF2-40B4-BE49-F238E27FC236}">
                <a16:creationId xmlns:a16="http://schemas.microsoft.com/office/drawing/2014/main" id="{01A0A06A-09E6-9346-8179-E3D77FEB894E}"/>
              </a:ext>
            </a:extLst>
          </p:cNvPr>
          <p:cNvSpPr txBox="1"/>
          <p:nvPr/>
        </p:nvSpPr>
        <p:spPr>
          <a:xfrm>
            <a:off x="7303135" y="3522535"/>
            <a:ext cx="1162050" cy="252730"/>
          </a:xfrm>
          <a:prstGeom prst="rect">
            <a:avLst/>
          </a:prstGeom>
          <a:noFill/>
          <a:ln w="9525">
            <a:noFill/>
          </a:ln>
        </p:spPr>
        <p:txBody>
          <a:bodyPr wrap="square">
            <a:spAutoFit/>
          </a:bodyPr>
          <a:lstStyle/>
          <a:p>
            <a:pPr indent="0"/>
            <a:r>
              <a:rPr lang="en-US" sz="1050" b="0" dirty="0">
                <a:latin typeface="Calibri" panose="020F0502020204030204" charset="0"/>
                <a:ea typeface="宋体" panose="02010600030101010101" pitchFamily="2" charset="-122"/>
                <a:cs typeface="Times New Roman" panose="02020603050405020304" pitchFamily="18" charset="0"/>
              </a:rPr>
              <a:t>P=80   I=</a:t>
            </a:r>
            <a:r>
              <a:rPr lang="en-US" altLang="zh-CN" sz="1050" dirty="0">
                <a:latin typeface="Calibri" panose="020F0502020204030204" charset="0"/>
                <a:cs typeface="Times New Roman" panose="02020603050405020304" pitchFamily="18" charset="0"/>
              </a:rPr>
              <a:t>0.1</a:t>
            </a:r>
            <a:endParaRPr lang="zh-CN" altLang="en-US" dirty="0"/>
          </a:p>
        </p:txBody>
      </p:sp>
      <p:sp>
        <p:nvSpPr>
          <p:cNvPr id="40" name="文本框 39">
            <a:extLst>
              <a:ext uri="{FF2B5EF4-FFF2-40B4-BE49-F238E27FC236}">
                <a16:creationId xmlns:a16="http://schemas.microsoft.com/office/drawing/2014/main" id="{212449E1-7127-124C-BBB9-874B3DF7205D}"/>
              </a:ext>
            </a:extLst>
          </p:cNvPr>
          <p:cNvSpPr txBox="1"/>
          <p:nvPr/>
        </p:nvSpPr>
        <p:spPr>
          <a:xfrm>
            <a:off x="1917700" y="5116385"/>
            <a:ext cx="1016000" cy="252730"/>
          </a:xfrm>
          <a:prstGeom prst="rect">
            <a:avLst/>
          </a:prstGeom>
          <a:noFill/>
          <a:ln w="9525">
            <a:noFill/>
          </a:ln>
        </p:spPr>
        <p:txBody>
          <a:bodyPr wrap="square">
            <a:spAutoFit/>
          </a:bodyPr>
          <a:lstStyle/>
          <a:p>
            <a:pPr indent="0"/>
            <a:r>
              <a:rPr lang="en-US" sz="1050" b="0" dirty="0">
                <a:latin typeface="Calibri" panose="020F0502020204030204" charset="0"/>
                <a:ea typeface="宋体" panose="02010600030101010101" pitchFamily="2" charset="-122"/>
                <a:cs typeface="Times New Roman" panose="02020603050405020304" pitchFamily="18" charset="0"/>
              </a:rPr>
              <a:t>P=100    I=</a:t>
            </a:r>
            <a:r>
              <a:rPr lang="en-US" altLang="zh-CN" sz="1050" dirty="0">
                <a:latin typeface="Calibri" panose="020F0502020204030204" charset="0"/>
                <a:cs typeface="Times New Roman" panose="02020603050405020304" pitchFamily="18" charset="0"/>
              </a:rPr>
              <a:t>0.1</a:t>
            </a:r>
            <a:endParaRPr lang="zh-CN" altLang="en-US" dirty="0"/>
          </a:p>
        </p:txBody>
      </p:sp>
      <p:sp>
        <p:nvSpPr>
          <p:cNvPr id="41" name="文本框 40">
            <a:extLst>
              <a:ext uri="{FF2B5EF4-FFF2-40B4-BE49-F238E27FC236}">
                <a16:creationId xmlns:a16="http://schemas.microsoft.com/office/drawing/2014/main" id="{A2B1DB2D-572C-9E45-B192-39C9ADB30668}"/>
              </a:ext>
            </a:extLst>
          </p:cNvPr>
          <p:cNvSpPr txBox="1"/>
          <p:nvPr/>
        </p:nvSpPr>
        <p:spPr>
          <a:xfrm>
            <a:off x="7678420" y="4988517"/>
            <a:ext cx="3985260" cy="646331"/>
          </a:xfrm>
          <a:prstGeom prst="rect">
            <a:avLst/>
          </a:prstGeom>
          <a:noFill/>
          <a:ln w="9525">
            <a:noFill/>
          </a:ln>
        </p:spPr>
        <p:txBody>
          <a:bodyPr wrap="square">
            <a:spAutoFit/>
          </a:bodyPr>
          <a:lstStyle/>
          <a:p>
            <a:pPr indent="0"/>
            <a:r>
              <a:rPr lang="en-US" altLang="zh-CN" dirty="0">
                <a:latin typeface="Calibri" panose="020F0502020204030204" charset="0"/>
                <a:cs typeface="Times New Roman" panose="02020603050405020304" pitchFamily="18" charset="0"/>
              </a:rPr>
              <a:t>P</a:t>
            </a:r>
            <a:r>
              <a:rPr lang="zh-CN" altLang="en-US" dirty="0">
                <a:latin typeface="Calibri" panose="020F0502020204030204" charset="0"/>
                <a:cs typeface="Times New Roman" panose="02020603050405020304" pitchFamily="18" charset="0"/>
              </a:rPr>
              <a:t> </a:t>
            </a:r>
            <a:r>
              <a:rPr lang="en-US" altLang="zh-CN" dirty="0">
                <a:latin typeface="Calibri" panose="020F0502020204030204" charset="0"/>
                <a:cs typeface="Times New Roman" panose="02020603050405020304" pitchFamily="18" charset="0"/>
              </a:rPr>
              <a:t>control</a:t>
            </a:r>
          </a:p>
          <a:p>
            <a:pPr indent="0"/>
            <a:r>
              <a:rPr lang="en-US" altLang="zh-CN" dirty="0">
                <a:latin typeface="Calibri" panose="020F0502020204030204" charset="0"/>
                <a:cs typeface="Times New Roman" panose="02020603050405020304" pitchFamily="18" charset="0"/>
              </a:rPr>
              <a:t>P=</a:t>
            </a:r>
            <a:r>
              <a:rPr lang="en-US" b="0" dirty="0">
                <a:latin typeface="Calibri" panose="020F0502020204030204" charset="0"/>
                <a:ea typeface="宋体" panose="02010600030101010101" pitchFamily="2" charset="-122"/>
              </a:rPr>
              <a:t>30</a:t>
            </a:r>
            <a:endParaRPr lang="zh-CN" altLang="en-US" dirty="0"/>
          </a:p>
        </p:txBody>
      </p:sp>
    </p:spTree>
    <p:extLst>
      <p:ext uri="{BB962C8B-B14F-4D97-AF65-F5344CB8AC3E}">
        <p14:creationId xmlns:p14="http://schemas.microsoft.com/office/powerpoint/2010/main" val="238317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88A38035-5192-406C-9885-C387C3C3FF50}"/>
              </a:ext>
            </a:extLst>
          </p:cNvPr>
          <p:cNvSpPr>
            <a:spLocks noGrp="1"/>
          </p:cNvSpPr>
          <p:nvPr>
            <p:ph type="title"/>
          </p:nvPr>
        </p:nvSpPr>
        <p:spPr>
          <a:xfrm>
            <a:off x="838200" y="365125"/>
            <a:ext cx="10515600" cy="1325563"/>
          </a:xfrm>
        </p:spPr>
        <p:txBody>
          <a:bodyPr>
            <a:normAutofit/>
          </a:bodyPr>
          <a:lstStyle/>
          <a:p>
            <a:r>
              <a:rPr lang="en" altLang="zh-CN" dirty="0"/>
              <a:t>Motor speed waveform</a:t>
            </a:r>
            <a:r>
              <a:rPr lang="en-US" altLang="zh-CN" dirty="0"/>
              <a:t>—PID</a:t>
            </a:r>
            <a:r>
              <a:rPr lang="zh-CN" altLang="en-US" dirty="0"/>
              <a:t> </a:t>
            </a:r>
            <a:r>
              <a:rPr lang="en-US" altLang="zh-CN" dirty="0"/>
              <a:t>control</a:t>
            </a:r>
            <a:br>
              <a:rPr lang="zh-CN" altLang="en-US" b="1" dirty="0">
                <a:latin typeface="微软雅黑" panose="020B0503020204020204" pitchFamily="34" charset="-122"/>
                <a:ea typeface="微软雅黑" panose="020B0503020204020204" pitchFamily="34" charset="-122"/>
              </a:rPr>
            </a:br>
            <a:endParaRPr lang="zh-CN" altLang="en-US" dirty="0"/>
          </a:p>
        </p:txBody>
      </p:sp>
      <p:grpSp>
        <p:nvGrpSpPr>
          <p:cNvPr id="24" name="组合 23">
            <a:extLst>
              <a:ext uri="{FF2B5EF4-FFF2-40B4-BE49-F238E27FC236}">
                <a16:creationId xmlns:a16="http://schemas.microsoft.com/office/drawing/2014/main" id="{E05C81A1-5DB2-F349-AAF6-975C63383C3F}"/>
              </a:ext>
            </a:extLst>
          </p:cNvPr>
          <p:cNvGrpSpPr/>
          <p:nvPr/>
        </p:nvGrpSpPr>
        <p:grpSpPr>
          <a:xfrm>
            <a:off x="986926" y="1365885"/>
            <a:ext cx="9694545" cy="4495800"/>
            <a:chOff x="36" y="1020"/>
            <a:chExt cx="15267" cy="7080"/>
          </a:xfrm>
        </p:grpSpPr>
        <p:pic>
          <p:nvPicPr>
            <p:cNvPr id="26" name="图片 38">
              <a:extLst>
                <a:ext uri="{FF2B5EF4-FFF2-40B4-BE49-F238E27FC236}">
                  <a16:creationId xmlns:a16="http://schemas.microsoft.com/office/drawing/2014/main" id="{6BD51C73-1731-2740-AB1F-FAC17E478AC6}"/>
                </a:ext>
              </a:extLst>
            </p:cNvPr>
            <p:cNvPicPr>
              <a:picLocks noChangeAspect="1"/>
            </p:cNvPicPr>
            <p:nvPr/>
          </p:nvPicPr>
          <p:blipFill>
            <a:blip r:embed="rId3"/>
            <a:stretch>
              <a:fillRect/>
            </a:stretch>
          </p:blipFill>
          <p:spPr>
            <a:xfrm>
              <a:off x="295" y="1169"/>
              <a:ext cx="4938" cy="1918"/>
            </a:xfrm>
            <a:prstGeom prst="rect">
              <a:avLst/>
            </a:prstGeom>
            <a:noFill/>
            <a:ln w="9525">
              <a:noFill/>
            </a:ln>
          </p:spPr>
        </p:pic>
        <p:sp>
          <p:nvSpPr>
            <p:cNvPr id="27" name="文本框 26">
              <a:extLst>
                <a:ext uri="{FF2B5EF4-FFF2-40B4-BE49-F238E27FC236}">
                  <a16:creationId xmlns:a16="http://schemas.microsoft.com/office/drawing/2014/main" id="{BA58DB1F-A28C-AA4C-A080-ECE9132EE851}"/>
                </a:ext>
              </a:extLst>
            </p:cNvPr>
            <p:cNvSpPr txBox="1"/>
            <p:nvPr/>
          </p:nvSpPr>
          <p:spPr>
            <a:xfrm>
              <a:off x="1048" y="1929"/>
              <a:ext cx="1704" cy="398"/>
            </a:xfrm>
            <a:prstGeom prst="rect">
              <a:avLst/>
            </a:prstGeom>
            <a:noFill/>
            <a:ln w="9525">
              <a:noFill/>
            </a:ln>
          </p:spPr>
          <p:txBody>
            <a:bodyPr wrap="square">
              <a:spAutoFit/>
            </a:bodyPr>
            <a:lstStyle/>
            <a:p>
              <a:pPr indent="0"/>
              <a:r>
                <a:rPr lang="en-US" sz="1050" b="0" dirty="0">
                  <a:latin typeface="Calibri" panose="020F0502020204030204" charset="0"/>
                  <a:ea typeface="宋体" panose="02010600030101010101" pitchFamily="2" charset="-122"/>
                  <a:cs typeface="Times New Roman" panose="02020603050405020304" pitchFamily="18" charset="0"/>
                </a:rPr>
                <a:t>P=30   I=</a:t>
              </a:r>
              <a:r>
                <a:rPr lang="en-US" altLang="zh-CN" sz="1050" dirty="0">
                  <a:latin typeface="Calibri" panose="020F0502020204030204" charset="0"/>
                  <a:cs typeface="Times New Roman" panose="02020603050405020304" pitchFamily="18" charset="0"/>
                </a:rPr>
                <a:t>0.1</a:t>
              </a:r>
              <a:endParaRPr lang="zh-CN" altLang="en-US" dirty="0"/>
            </a:p>
          </p:txBody>
        </p:sp>
        <p:pic>
          <p:nvPicPr>
            <p:cNvPr id="28" name="图片 48">
              <a:extLst>
                <a:ext uri="{FF2B5EF4-FFF2-40B4-BE49-F238E27FC236}">
                  <a16:creationId xmlns:a16="http://schemas.microsoft.com/office/drawing/2014/main" id="{78CFFA19-7328-EE4F-99D3-9DC74A8A2B3F}"/>
                </a:ext>
              </a:extLst>
            </p:cNvPr>
            <p:cNvPicPr>
              <a:picLocks noChangeAspect="1"/>
            </p:cNvPicPr>
            <p:nvPr/>
          </p:nvPicPr>
          <p:blipFill>
            <a:blip r:embed="rId4"/>
            <a:stretch>
              <a:fillRect/>
            </a:stretch>
          </p:blipFill>
          <p:spPr>
            <a:xfrm>
              <a:off x="4872" y="1020"/>
              <a:ext cx="5184" cy="2067"/>
            </a:xfrm>
            <a:prstGeom prst="rect">
              <a:avLst/>
            </a:prstGeom>
            <a:noFill/>
            <a:ln w="9525">
              <a:noFill/>
            </a:ln>
          </p:spPr>
        </p:pic>
        <p:sp>
          <p:nvSpPr>
            <p:cNvPr id="30" name="文本框 29">
              <a:extLst>
                <a:ext uri="{FF2B5EF4-FFF2-40B4-BE49-F238E27FC236}">
                  <a16:creationId xmlns:a16="http://schemas.microsoft.com/office/drawing/2014/main" id="{19468F17-F4AE-CF45-9136-E523DB7B559D}"/>
                </a:ext>
              </a:extLst>
            </p:cNvPr>
            <p:cNvSpPr txBox="1"/>
            <p:nvPr/>
          </p:nvSpPr>
          <p:spPr>
            <a:xfrm>
              <a:off x="6096" y="1929"/>
              <a:ext cx="1528" cy="398"/>
            </a:xfrm>
            <a:prstGeom prst="rect">
              <a:avLst/>
            </a:prstGeom>
            <a:noFill/>
            <a:ln w="9525">
              <a:noFill/>
            </a:ln>
          </p:spPr>
          <p:txBody>
            <a:bodyPr wrap="square">
              <a:spAutoFit/>
            </a:bodyPr>
            <a:lstStyle/>
            <a:p>
              <a:pPr indent="0"/>
              <a:r>
                <a:rPr lang="en-US" sz="1050" b="0" dirty="0">
                  <a:latin typeface="Calibri" panose="020F0502020204030204" charset="0"/>
                  <a:ea typeface="宋体" panose="02010600030101010101" pitchFamily="2" charset="-122"/>
                  <a:cs typeface="Times New Roman" panose="02020603050405020304" pitchFamily="18" charset="0"/>
                </a:rPr>
                <a:t>P=30   I=</a:t>
              </a:r>
              <a:r>
                <a:rPr lang="en-US" altLang="zh-CN" sz="1050" dirty="0">
                  <a:latin typeface="Calibri" panose="020F0502020204030204" charset="0"/>
                  <a:cs typeface="Times New Roman" panose="02020603050405020304" pitchFamily="18" charset="0"/>
                </a:rPr>
                <a:t>0.5</a:t>
              </a:r>
              <a:endParaRPr lang="zh-CN" altLang="en-US" dirty="0"/>
            </a:p>
          </p:txBody>
        </p:sp>
        <p:pic>
          <p:nvPicPr>
            <p:cNvPr id="31" name="图片 57">
              <a:extLst>
                <a:ext uri="{FF2B5EF4-FFF2-40B4-BE49-F238E27FC236}">
                  <a16:creationId xmlns:a16="http://schemas.microsoft.com/office/drawing/2014/main" id="{67260716-F7C1-F546-9353-F2A3683B9FAB}"/>
                </a:ext>
              </a:extLst>
            </p:cNvPr>
            <p:cNvPicPr>
              <a:picLocks noChangeAspect="1"/>
            </p:cNvPicPr>
            <p:nvPr/>
          </p:nvPicPr>
          <p:blipFill>
            <a:blip r:embed="rId5"/>
            <a:stretch>
              <a:fillRect/>
            </a:stretch>
          </p:blipFill>
          <p:spPr>
            <a:xfrm>
              <a:off x="10167" y="1026"/>
              <a:ext cx="5136" cy="2060"/>
            </a:xfrm>
            <a:prstGeom prst="rect">
              <a:avLst/>
            </a:prstGeom>
            <a:noFill/>
            <a:ln w="9525">
              <a:noFill/>
            </a:ln>
          </p:spPr>
        </p:pic>
        <p:sp>
          <p:nvSpPr>
            <p:cNvPr id="32" name="文本框 31">
              <a:extLst>
                <a:ext uri="{FF2B5EF4-FFF2-40B4-BE49-F238E27FC236}">
                  <a16:creationId xmlns:a16="http://schemas.microsoft.com/office/drawing/2014/main" id="{8CC491C8-EDE7-5C49-8B1C-2F2AD43CBE80}"/>
                </a:ext>
              </a:extLst>
            </p:cNvPr>
            <p:cNvSpPr txBox="1"/>
            <p:nvPr/>
          </p:nvSpPr>
          <p:spPr>
            <a:xfrm>
              <a:off x="11208" y="1929"/>
              <a:ext cx="1729" cy="398"/>
            </a:xfrm>
            <a:prstGeom prst="rect">
              <a:avLst/>
            </a:prstGeom>
            <a:noFill/>
            <a:ln w="9525">
              <a:noFill/>
            </a:ln>
          </p:spPr>
          <p:txBody>
            <a:bodyPr wrap="square">
              <a:spAutoFit/>
            </a:bodyPr>
            <a:lstStyle/>
            <a:p>
              <a:pPr indent="0"/>
              <a:r>
                <a:rPr lang="en-US" sz="1050" b="0" dirty="0">
                  <a:latin typeface="Calibri" panose="020F0502020204030204" charset="0"/>
                  <a:ea typeface="宋体" panose="02010600030101010101" pitchFamily="2" charset="-122"/>
                  <a:cs typeface="Times New Roman" panose="02020603050405020304" pitchFamily="18" charset="0"/>
                </a:rPr>
                <a:t>P=30   I=1</a:t>
              </a:r>
              <a:endParaRPr lang="zh-CN" altLang="en-US" dirty="0"/>
            </a:p>
          </p:txBody>
        </p:sp>
        <p:pic>
          <p:nvPicPr>
            <p:cNvPr id="33" name="图片 58">
              <a:extLst>
                <a:ext uri="{FF2B5EF4-FFF2-40B4-BE49-F238E27FC236}">
                  <a16:creationId xmlns:a16="http://schemas.microsoft.com/office/drawing/2014/main" id="{C0271FAD-8913-3548-A500-BCDF7E4B6FB4}"/>
                </a:ext>
              </a:extLst>
            </p:cNvPr>
            <p:cNvPicPr>
              <a:picLocks noChangeAspect="1"/>
            </p:cNvPicPr>
            <p:nvPr/>
          </p:nvPicPr>
          <p:blipFill>
            <a:blip r:embed="rId6"/>
            <a:stretch>
              <a:fillRect/>
            </a:stretch>
          </p:blipFill>
          <p:spPr>
            <a:xfrm>
              <a:off x="36" y="3274"/>
              <a:ext cx="5569" cy="2288"/>
            </a:xfrm>
            <a:prstGeom prst="rect">
              <a:avLst/>
            </a:prstGeom>
            <a:noFill/>
            <a:ln w="9525">
              <a:noFill/>
            </a:ln>
          </p:spPr>
        </p:pic>
        <p:sp>
          <p:nvSpPr>
            <p:cNvPr id="35" name="文本框 34">
              <a:extLst>
                <a:ext uri="{FF2B5EF4-FFF2-40B4-BE49-F238E27FC236}">
                  <a16:creationId xmlns:a16="http://schemas.microsoft.com/office/drawing/2014/main" id="{8EE1D09B-E3EE-9D42-9DC6-90BAA444078E}"/>
                </a:ext>
              </a:extLst>
            </p:cNvPr>
            <p:cNvSpPr txBox="1"/>
            <p:nvPr/>
          </p:nvSpPr>
          <p:spPr>
            <a:xfrm>
              <a:off x="1496" y="4219"/>
              <a:ext cx="1672" cy="398"/>
            </a:xfrm>
            <a:prstGeom prst="rect">
              <a:avLst/>
            </a:prstGeom>
            <a:noFill/>
            <a:ln w="9525">
              <a:noFill/>
            </a:ln>
          </p:spPr>
          <p:txBody>
            <a:bodyPr wrap="square">
              <a:spAutoFit/>
            </a:bodyPr>
            <a:lstStyle/>
            <a:p>
              <a:pPr indent="0"/>
              <a:r>
                <a:rPr lang="en-US" sz="1050" b="1" dirty="0">
                  <a:latin typeface="Calibri" panose="020F0502020204030204" charset="0"/>
                  <a:ea typeface="宋体" panose="02010600030101010101" pitchFamily="2" charset="-122"/>
                  <a:cs typeface="Times New Roman" panose="02020603050405020304" pitchFamily="18" charset="0"/>
                </a:rPr>
                <a:t>P=30   I=2</a:t>
              </a:r>
              <a:endParaRPr lang="zh-CN" altLang="en-US" dirty="0"/>
            </a:p>
          </p:txBody>
        </p:sp>
        <p:pic>
          <p:nvPicPr>
            <p:cNvPr id="36" name="图片 59">
              <a:extLst>
                <a:ext uri="{FF2B5EF4-FFF2-40B4-BE49-F238E27FC236}">
                  <a16:creationId xmlns:a16="http://schemas.microsoft.com/office/drawing/2014/main" id="{87AA9A0F-69AF-D84F-971D-269AEBA00D9F}"/>
                </a:ext>
              </a:extLst>
            </p:cNvPr>
            <p:cNvPicPr>
              <a:picLocks noChangeAspect="1"/>
            </p:cNvPicPr>
            <p:nvPr/>
          </p:nvPicPr>
          <p:blipFill>
            <a:blip r:embed="rId7"/>
            <a:stretch>
              <a:fillRect/>
            </a:stretch>
          </p:blipFill>
          <p:spPr>
            <a:xfrm>
              <a:off x="4807" y="3204"/>
              <a:ext cx="5421" cy="2269"/>
            </a:xfrm>
            <a:prstGeom prst="rect">
              <a:avLst/>
            </a:prstGeom>
            <a:noFill/>
            <a:ln w="9525">
              <a:noFill/>
            </a:ln>
          </p:spPr>
        </p:pic>
        <p:sp>
          <p:nvSpPr>
            <p:cNvPr id="39" name="文本框 38">
              <a:extLst>
                <a:ext uri="{FF2B5EF4-FFF2-40B4-BE49-F238E27FC236}">
                  <a16:creationId xmlns:a16="http://schemas.microsoft.com/office/drawing/2014/main" id="{E5B8F84E-11F5-F949-B5E2-F5E289EAC78D}"/>
                </a:ext>
              </a:extLst>
            </p:cNvPr>
            <p:cNvSpPr txBox="1"/>
            <p:nvPr/>
          </p:nvSpPr>
          <p:spPr>
            <a:xfrm>
              <a:off x="6344" y="4219"/>
              <a:ext cx="1889" cy="398"/>
            </a:xfrm>
            <a:prstGeom prst="rect">
              <a:avLst/>
            </a:prstGeom>
            <a:noFill/>
            <a:ln w="9525">
              <a:noFill/>
            </a:ln>
          </p:spPr>
          <p:txBody>
            <a:bodyPr wrap="square">
              <a:spAutoFit/>
            </a:bodyPr>
            <a:lstStyle/>
            <a:p>
              <a:pPr indent="0"/>
              <a:r>
                <a:rPr lang="en-US" sz="1050" b="1" dirty="0">
                  <a:latin typeface="Calibri" panose="020F0502020204030204" charset="0"/>
                  <a:ea typeface="宋体" panose="02010600030101010101" pitchFamily="2" charset="-122"/>
                  <a:cs typeface="Times New Roman" panose="02020603050405020304" pitchFamily="18" charset="0"/>
                </a:rPr>
                <a:t>P=3000   I=5</a:t>
              </a:r>
              <a:endParaRPr lang="zh-CN" altLang="en-US" dirty="0"/>
            </a:p>
          </p:txBody>
        </p:sp>
        <p:pic>
          <p:nvPicPr>
            <p:cNvPr id="40" name="图片 -2147482383">
              <a:extLst>
                <a:ext uri="{FF2B5EF4-FFF2-40B4-BE49-F238E27FC236}">
                  <a16:creationId xmlns:a16="http://schemas.microsoft.com/office/drawing/2014/main" id="{4B647CC7-D9C7-2B4B-AB71-1317A47DA3E8}"/>
                </a:ext>
              </a:extLst>
            </p:cNvPr>
            <p:cNvPicPr>
              <a:picLocks noChangeAspect="1"/>
            </p:cNvPicPr>
            <p:nvPr/>
          </p:nvPicPr>
          <p:blipFill>
            <a:blip r:embed="rId8"/>
            <a:stretch>
              <a:fillRect/>
            </a:stretch>
          </p:blipFill>
          <p:spPr>
            <a:xfrm>
              <a:off x="10056" y="3146"/>
              <a:ext cx="5048" cy="2248"/>
            </a:xfrm>
            <a:prstGeom prst="rect">
              <a:avLst/>
            </a:prstGeom>
            <a:noFill/>
            <a:ln w="9525">
              <a:noFill/>
            </a:ln>
          </p:spPr>
        </p:pic>
        <p:sp>
          <p:nvSpPr>
            <p:cNvPr id="41" name="文本框 40">
              <a:extLst>
                <a:ext uri="{FF2B5EF4-FFF2-40B4-BE49-F238E27FC236}">
                  <a16:creationId xmlns:a16="http://schemas.microsoft.com/office/drawing/2014/main" id="{A20FAE67-11B9-9247-A2B1-24CA4659C8C4}"/>
                </a:ext>
              </a:extLst>
            </p:cNvPr>
            <p:cNvSpPr txBox="1"/>
            <p:nvPr/>
          </p:nvSpPr>
          <p:spPr>
            <a:xfrm>
              <a:off x="11288" y="4219"/>
              <a:ext cx="2405" cy="398"/>
            </a:xfrm>
            <a:prstGeom prst="rect">
              <a:avLst/>
            </a:prstGeom>
            <a:noFill/>
            <a:ln w="9525">
              <a:noFill/>
            </a:ln>
          </p:spPr>
          <p:txBody>
            <a:bodyPr wrap="square">
              <a:spAutoFit/>
            </a:bodyPr>
            <a:lstStyle/>
            <a:p>
              <a:pPr indent="0"/>
              <a:r>
                <a:rPr lang="en-US" sz="1050" b="0" dirty="0">
                  <a:latin typeface="Calibri" panose="020F0502020204030204" charset="0"/>
                  <a:ea typeface="宋体" panose="02010600030101010101" pitchFamily="2" charset="-122"/>
                  <a:cs typeface="Times New Roman" panose="02020603050405020304" pitchFamily="18" charset="0"/>
                </a:rPr>
                <a:t>P=3000   I=</a:t>
              </a:r>
              <a:r>
                <a:rPr lang="en-US" altLang="zh-CN" sz="1050" b="0" dirty="0">
                  <a:latin typeface="Calibri" panose="020F0502020204030204" charset="0"/>
                  <a:ea typeface="宋体" panose="02010600030101010101" pitchFamily="2" charset="-122"/>
                  <a:cs typeface="Times New Roman" panose="02020603050405020304" pitchFamily="18" charset="0"/>
                </a:rPr>
                <a:t>7</a:t>
              </a:r>
              <a:endParaRPr lang="zh-CN" altLang="en-US" dirty="0"/>
            </a:p>
          </p:txBody>
        </p:sp>
        <p:pic>
          <p:nvPicPr>
            <p:cNvPr id="42" name="图片 85">
              <a:extLst>
                <a:ext uri="{FF2B5EF4-FFF2-40B4-BE49-F238E27FC236}">
                  <a16:creationId xmlns:a16="http://schemas.microsoft.com/office/drawing/2014/main" id="{03C37807-4AE3-5E48-AF85-D03C3B4ADD16}"/>
                </a:ext>
              </a:extLst>
            </p:cNvPr>
            <p:cNvPicPr>
              <a:picLocks noChangeAspect="1"/>
            </p:cNvPicPr>
            <p:nvPr/>
          </p:nvPicPr>
          <p:blipFill>
            <a:blip r:embed="rId9"/>
            <a:stretch>
              <a:fillRect/>
            </a:stretch>
          </p:blipFill>
          <p:spPr>
            <a:xfrm>
              <a:off x="134" y="5647"/>
              <a:ext cx="5085" cy="2293"/>
            </a:xfrm>
            <a:prstGeom prst="rect">
              <a:avLst/>
            </a:prstGeom>
            <a:noFill/>
            <a:ln w="9525">
              <a:noFill/>
            </a:ln>
          </p:spPr>
        </p:pic>
        <p:sp>
          <p:nvSpPr>
            <p:cNvPr id="44" name="文本框 43">
              <a:extLst>
                <a:ext uri="{FF2B5EF4-FFF2-40B4-BE49-F238E27FC236}">
                  <a16:creationId xmlns:a16="http://schemas.microsoft.com/office/drawing/2014/main" id="{C3A349D5-16D9-064D-8DE0-DF74903D5F49}"/>
                </a:ext>
              </a:extLst>
            </p:cNvPr>
            <p:cNvSpPr txBox="1"/>
            <p:nvPr/>
          </p:nvSpPr>
          <p:spPr>
            <a:xfrm>
              <a:off x="1648" y="6779"/>
              <a:ext cx="1953" cy="398"/>
            </a:xfrm>
            <a:prstGeom prst="rect">
              <a:avLst/>
            </a:prstGeom>
            <a:noFill/>
            <a:ln w="9525">
              <a:noFill/>
            </a:ln>
          </p:spPr>
          <p:txBody>
            <a:bodyPr wrap="square">
              <a:spAutoFit/>
            </a:bodyPr>
            <a:lstStyle/>
            <a:p>
              <a:pPr indent="0"/>
              <a:r>
                <a:rPr lang="en-US" sz="1050" b="0" dirty="0">
                  <a:latin typeface="Calibri" panose="020F0502020204030204" charset="0"/>
                  <a:ea typeface="宋体" panose="02010600030101010101" pitchFamily="2" charset="-122"/>
                  <a:cs typeface="Times New Roman" panose="02020603050405020304" pitchFamily="18" charset="0"/>
                </a:rPr>
                <a:t>P=3000   I=8</a:t>
              </a:r>
              <a:endParaRPr lang="zh-CN" altLang="en-US" dirty="0"/>
            </a:p>
          </p:txBody>
        </p:sp>
        <p:pic>
          <p:nvPicPr>
            <p:cNvPr id="46" name="图片 45">
              <a:extLst>
                <a:ext uri="{FF2B5EF4-FFF2-40B4-BE49-F238E27FC236}">
                  <a16:creationId xmlns:a16="http://schemas.microsoft.com/office/drawing/2014/main" id="{976722A4-D10E-D34D-A4F5-15526E7B2102}"/>
                </a:ext>
              </a:extLst>
            </p:cNvPr>
            <p:cNvPicPr>
              <a:picLocks noChangeAspect="1"/>
            </p:cNvPicPr>
            <p:nvPr/>
          </p:nvPicPr>
          <p:blipFill>
            <a:blip r:embed="rId10"/>
            <a:stretch>
              <a:fillRect/>
            </a:stretch>
          </p:blipFill>
          <p:spPr>
            <a:xfrm>
              <a:off x="4872" y="5647"/>
              <a:ext cx="5679" cy="2453"/>
            </a:xfrm>
            <a:prstGeom prst="rect">
              <a:avLst/>
            </a:prstGeom>
            <a:noFill/>
            <a:ln w="9525">
              <a:noFill/>
            </a:ln>
          </p:spPr>
        </p:pic>
        <p:sp>
          <p:nvSpPr>
            <p:cNvPr id="47" name="文本框 46">
              <a:extLst>
                <a:ext uri="{FF2B5EF4-FFF2-40B4-BE49-F238E27FC236}">
                  <a16:creationId xmlns:a16="http://schemas.microsoft.com/office/drawing/2014/main" id="{E644633B-7549-2F4B-A52B-9AD39C5FB10E}"/>
                </a:ext>
              </a:extLst>
            </p:cNvPr>
            <p:cNvSpPr txBox="1"/>
            <p:nvPr/>
          </p:nvSpPr>
          <p:spPr>
            <a:xfrm>
              <a:off x="6190" y="6779"/>
              <a:ext cx="2019" cy="398"/>
            </a:xfrm>
            <a:prstGeom prst="rect">
              <a:avLst/>
            </a:prstGeom>
            <a:noFill/>
            <a:ln w="9525">
              <a:noFill/>
            </a:ln>
          </p:spPr>
          <p:txBody>
            <a:bodyPr wrap="square">
              <a:spAutoFit/>
            </a:bodyPr>
            <a:lstStyle/>
            <a:p>
              <a:pPr indent="0"/>
              <a:r>
                <a:rPr lang="en-US" sz="1050" b="1" dirty="0">
                  <a:latin typeface="Calibri" panose="020F0502020204030204" charset="0"/>
                  <a:ea typeface="宋体" panose="02010600030101010101" pitchFamily="2" charset="-122"/>
                  <a:cs typeface="Times New Roman" panose="02020603050405020304" pitchFamily="18" charset="0"/>
                </a:rPr>
                <a:t>P=3000   I=10</a:t>
              </a:r>
              <a:endParaRPr lang="zh-CN" altLang="en-US" dirty="0"/>
            </a:p>
          </p:txBody>
        </p:sp>
        <p:pic>
          <p:nvPicPr>
            <p:cNvPr id="48" name="图片 72">
              <a:extLst>
                <a:ext uri="{FF2B5EF4-FFF2-40B4-BE49-F238E27FC236}">
                  <a16:creationId xmlns:a16="http://schemas.microsoft.com/office/drawing/2014/main" id="{40453574-CF15-BA40-BBC3-D50417FC4591}"/>
                </a:ext>
              </a:extLst>
            </p:cNvPr>
            <p:cNvPicPr>
              <a:picLocks noChangeAspect="1"/>
            </p:cNvPicPr>
            <p:nvPr/>
          </p:nvPicPr>
          <p:blipFill>
            <a:blip r:embed="rId11"/>
            <a:stretch>
              <a:fillRect/>
            </a:stretch>
          </p:blipFill>
          <p:spPr>
            <a:xfrm>
              <a:off x="9618" y="6303"/>
              <a:ext cx="1669" cy="1703"/>
            </a:xfrm>
            <a:prstGeom prst="rect">
              <a:avLst/>
            </a:prstGeom>
            <a:noFill/>
            <a:ln w="9525">
              <a:noFill/>
            </a:ln>
          </p:spPr>
        </p:pic>
        <p:sp>
          <p:nvSpPr>
            <p:cNvPr id="50" name="左箭头 49">
              <a:extLst>
                <a:ext uri="{FF2B5EF4-FFF2-40B4-BE49-F238E27FC236}">
                  <a16:creationId xmlns:a16="http://schemas.microsoft.com/office/drawing/2014/main" id="{D121E543-B985-3E4D-A5A3-FE70BBE957D2}"/>
                </a:ext>
              </a:extLst>
            </p:cNvPr>
            <p:cNvSpPr/>
            <p:nvPr/>
          </p:nvSpPr>
          <p:spPr>
            <a:xfrm rot="19140000">
              <a:off x="9042" y="7274"/>
              <a:ext cx="957" cy="28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DB180CC9-9309-3748-A9F9-B138CD88AC88}"/>
                </a:ext>
              </a:extLst>
            </p:cNvPr>
            <p:cNvSpPr txBox="1"/>
            <p:nvPr/>
          </p:nvSpPr>
          <p:spPr>
            <a:xfrm>
              <a:off x="11322" y="6303"/>
              <a:ext cx="2571" cy="1452"/>
            </a:xfrm>
            <a:prstGeom prst="rect">
              <a:avLst/>
            </a:prstGeom>
            <a:noFill/>
            <a:ln w="9525">
              <a:noFill/>
            </a:ln>
          </p:spPr>
          <p:txBody>
            <a:bodyPr wrap="square">
              <a:spAutoFit/>
            </a:bodyPr>
            <a:lstStyle/>
            <a:p>
              <a:pPr indent="0"/>
              <a:r>
                <a:rPr lang="en-US" b="0" dirty="0">
                  <a:latin typeface="Calibri" panose="020F0502020204030204" charset="0"/>
                  <a:ea typeface="宋体" panose="02010600030101010101" pitchFamily="2" charset="-122"/>
                  <a:cs typeface="Times New Roman" panose="02020603050405020304" pitchFamily="18" charset="0"/>
                </a:rPr>
                <a:t> </a:t>
              </a:r>
              <a:endParaRPr lang="zh-CN" b="0" dirty="0">
                <a:latin typeface="Calibri" panose="020F0502020204030204" charset="0"/>
                <a:ea typeface="宋体" panose="02010600030101010101" pitchFamily="2" charset="-122"/>
              </a:endParaRPr>
            </a:p>
            <a:p>
              <a:pPr indent="0"/>
              <a:r>
                <a:rPr lang="en-US" b="0" dirty="0">
                  <a:latin typeface="Calibri" panose="020F0502020204030204" charset="0"/>
                  <a:ea typeface="宋体" panose="02010600030101010101" pitchFamily="2" charset="-122"/>
                  <a:cs typeface="Times New Roman" panose="02020603050405020304" pitchFamily="18" charset="0"/>
                </a:rPr>
                <a:t>PI</a:t>
              </a:r>
              <a:r>
                <a:rPr lang="zh-CN" altLang="en-US" b="0" dirty="0">
                  <a:latin typeface="Calibri" panose="020F0502020204030204" charset="0"/>
                  <a:ea typeface="宋体" panose="02010600030101010101" pitchFamily="2" charset="-122"/>
                  <a:cs typeface="Times New Roman" panose="02020603050405020304" pitchFamily="18" charset="0"/>
                </a:rPr>
                <a:t> </a:t>
              </a:r>
              <a:r>
                <a:rPr lang="en-US" altLang="zh-CN" b="0" dirty="0">
                  <a:latin typeface="Calibri" panose="020F0502020204030204" charset="0"/>
                  <a:ea typeface="宋体" panose="02010600030101010101" pitchFamily="2" charset="-122"/>
                  <a:cs typeface="Times New Roman" panose="02020603050405020304" pitchFamily="18" charset="0"/>
                </a:rPr>
                <a:t>Control</a:t>
              </a:r>
              <a:endParaRPr lang="en-US" b="0" dirty="0">
                <a:latin typeface="Calibri" panose="020F0502020204030204" charset="0"/>
                <a:ea typeface="宋体" panose="02010600030101010101" pitchFamily="2" charset="-122"/>
                <a:cs typeface="Times New Roman" panose="02020603050405020304" pitchFamily="18" charset="0"/>
              </a:endParaRPr>
            </a:p>
            <a:p>
              <a:pPr indent="0"/>
              <a:r>
                <a:rPr lang="en-US" b="0" dirty="0">
                  <a:latin typeface="Calibri" panose="020F0502020204030204" charset="0"/>
                  <a:ea typeface="宋体" panose="02010600030101010101" pitchFamily="2" charset="-122"/>
                  <a:cs typeface="Times New Roman" panose="02020603050405020304" pitchFamily="18" charset="0"/>
                </a:rPr>
                <a:t>P=20    I=7</a:t>
              </a:r>
              <a:endParaRPr lang="zh-CN" altLang="en-US" dirty="0"/>
            </a:p>
          </p:txBody>
        </p:sp>
      </p:grpSp>
    </p:spTree>
    <p:extLst>
      <p:ext uri="{BB962C8B-B14F-4D97-AF65-F5344CB8AC3E}">
        <p14:creationId xmlns:p14="http://schemas.microsoft.com/office/powerpoint/2010/main" val="1013510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631A727-D5DA-47BE-A9AF-0CF2A36909A9}"/>
              </a:ext>
            </a:extLst>
          </p:cNvPr>
          <p:cNvSpPr>
            <a:spLocks noGrp="1"/>
          </p:cNvSpPr>
          <p:nvPr>
            <p:ph type="title"/>
          </p:nvPr>
        </p:nvSpPr>
        <p:spPr>
          <a:xfrm>
            <a:off x="514350" y="491914"/>
            <a:ext cx="11163300" cy="1325563"/>
          </a:xfrm>
        </p:spPr>
        <p:txBody>
          <a:bodyPr>
            <a:normAutofit fontScale="90000"/>
          </a:bodyPr>
          <a:lstStyle/>
          <a:p>
            <a:r>
              <a:rPr lang="en-US" altLang="zh-CN" dirty="0"/>
              <a:t>Serial port communication between</a:t>
            </a:r>
            <a:r>
              <a:rPr lang="zh-CN" altLang="en-US" dirty="0"/>
              <a:t> </a:t>
            </a:r>
            <a:r>
              <a:rPr lang="en-US" altLang="zh-CN" dirty="0"/>
              <a:t>STM32</a:t>
            </a:r>
            <a:r>
              <a:rPr lang="zh-CN" altLang="en-US" dirty="0"/>
              <a:t> </a:t>
            </a:r>
            <a:r>
              <a:rPr lang="en-US" altLang="zh-CN" dirty="0"/>
              <a:t>with</a:t>
            </a:r>
            <a:r>
              <a:rPr lang="zh-CN" altLang="en-US" dirty="0"/>
              <a:t> </a:t>
            </a:r>
            <a:r>
              <a:rPr lang="en-US" altLang="zh-CN" dirty="0"/>
              <a:t>PC</a:t>
            </a:r>
            <a:br>
              <a:rPr lang="en" altLang="zh-CN" dirty="0"/>
            </a:br>
            <a:endParaRPr lang="zh-CN" altLang="en-US" dirty="0"/>
          </a:p>
        </p:txBody>
      </p:sp>
      <p:pic>
        <p:nvPicPr>
          <p:cNvPr id="34" name="图片 33">
            <a:extLst>
              <a:ext uri="{FF2B5EF4-FFF2-40B4-BE49-F238E27FC236}">
                <a16:creationId xmlns:a16="http://schemas.microsoft.com/office/drawing/2014/main" id="{1B8D52EA-92DE-B14A-BCAF-CA0B548CFE18}"/>
              </a:ext>
            </a:extLst>
          </p:cNvPr>
          <p:cNvPicPr>
            <a:picLocks noChangeAspect="1"/>
          </p:cNvPicPr>
          <p:nvPr/>
        </p:nvPicPr>
        <p:blipFill rotWithShape="1">
          <a:blip r:embed="rId3"/>
          <a:srcRect b="14639"/>
          <a:stretch/>
        </p:blipFill>
        <p:spPr>
          <a:xfrm>
            <a:off x="6023389" y="2374701"/>
            <a:ext cx="5576256" cy="3395101"/>
          </a:xfrm>
          <a:prstGeom prst="rect">
            <a:avLst/>
          </a:prstGeom>
        </p:spPr>
      </p:pic>
      <p:pic>
        <p:nvPicPr>
          <p:cNvPr id="35" name="图片 34">
            <a:extLst>
              <a:ext uri="{FF2B5EF4-FFF2-40B4-BE49-F238E27FC236}">
                <a16:creationId xmlns:a16="http://schemas.microsoft.com/office/drawing/2014/main" id="{1CE02F76-7B75-9D46-B778-6EFB7D1801B3}"/>
              </a:ext>
            </a:extLst>
          </p:cNvPr>
          <p:cNvPicPr>
            <a:picLocks noChangeAspect="1"/>
          </p:cNvPicPr>
          <p:nvPr/>
        </p:nvPicPr>
        <p:blipFill>
          <a:blip r:embed="rId4"/>
          <a:stretch>
            <a:fillRect/>
          </a:stretch>
        </p:blipFill>
        <p:spPr>
          <a:xfrm>
            <a:off x="578321" y="2388077"/>
            <a:ext cx="5445668" cy="3315227"/>
          </a:xfrm>
          <a:prstGeom prst="rect">
            <a:avLst/>
          </a:prstGeom>
        </p:spPr>
      </p:pic>
    </p:spTree>
    <p:extLst>
      <p:ext uri="{BB962C8B-B14F-4D97-AF65-F5344CB8AC3E}">
        <p14:creationId xmlns:p14="http://schemas.microsoft.com/office/powerpoint/2010/main" val="3160601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2E56E-BE11-4B69-A5D5-7AF69CB04198}"/>
              </a:ext>
            </a:extLst>
          </p:cNvPr>
          <p:cNvSpPr>
            <a:spLocks noGrp="1"/>
          </p:cNvSpPr>
          <p:nvPr>
            <p:ph type="title"/>
          </p:nvPr>
        </p:nvSpPr>
        <p:spPr/>
        <p:txBody>
          <a:bodyPr/>
          <a:lstStyle/>
          <a:p>
            <a:r>
              <a:rPr lang="en" altLang="zh-CN" dirty="0"/>
              <a:t>Kalman filtering</a:t>
            </a:r>
            <a:br>
              <a:rPr lang="en" altLang="zh-CN" b="1" dirty="0">
                <a:solidFill>
                  <a:srgbClr val="222226"/>
                </a:solidFill>
                <a:latin typeface="Microsoft YaHei" panose="020B0503020204020204" pitchFamily="34" charset="-122"/>
                <a:ea typeface="Microsoft YaHei" panose="020B0503020204020204" pitchFamily="34" charset="-122"/>
              </a:rPr>
            </a:br>
            <a:endParaRPr lang="zh-CN" altLang="en-US" dirty="0"/>
          </a:p>
        </p:txBody>
      </p:sp>
      <p:pic>
        <p:nvPicPr>
          <p:cNvPr id="28" name="图片 -2147482386">
            <a:extLst>
              <a:ext uri="{FF2B5EF4-FFF2-40B4-BE49-F238E27FC236}">
                <a16:creationId xmlns:a16="http://schemas.microsoft.com/office/drawing/2014/main" id="{B5BCCAD1-7968-EF4F-9A67-61EF1B367D6C}"/>
              </a:ext>
            </a:extLst>
          </p:cNvPr>
          <p:cNvPicPr>
            <a:picLocks noChangeAspect="1"/>
          </p:cNvPicPr>
          <p:nvPr/>
        </p:nvPicPr>
        <p:blipFill>
          <a:blip r:embed="rId3"/>
          <a:stretch>
            <a:fillRect/>
          </a:stretch>
        </p:blipFill>
        <p:spPr>
          <a:xfrm>
            <a:off x="778344" y="1702221"/>
            <a:ext cx="5255606" cy="2965106"/>
          </a:xfrm>
          <a:prstGeom prst="rect">
            <a:avLst/>
          </a:prstGeom>
          <a:noFill/>
          <a:ln w="9525">
            <a:noFill/>
          </a:ln>
        </p:spPr>
      </p:pic>
      <p:sp>
        <p:nvSpPr>
          <p:cNvPr id="29" name="矩形 28">
            <a:extLst>
              <a:ext uri="{FF2B5EF4-FFF2-40B4-BE49-F238E27FC236}">
                <a16:creationId xmlns:a16="http://schemas.microsoft.com/office/drawing/2014/main" id="{47E0E84C-9F91-D847-ABA8-2F43694410F7}"/>
              </a:ext>
            </a:extLst>
          </p:cNvPr>
          <p:cNvSpPr/>
          <p:nvPr/>
        </p:nvSpPr>
        <p:spPr>
          <a:xfrm>
            <a:off x="1347330" y="4851085"/>
            <a:ext cx="5255606" cy="1015663"/>
          </a:xfrm>
          <a:prstGeom prst="rect">
            <a:avLst/>
          </a:prstGeom>
        </p:spPr>
        <p:txBody>
          <a:bodyPr wrap="none">
            <a:spAutoFit/>
          </a:bodyPr>
          <a:lstStyle/>
          <a:p>
            <a:pPr latinLnBrk="1"/>
            <a:r>
              <a:rPr lang="en" altLang="zh-CN" sz="2000" dirty="0">
                <a:solidFill>
                  <a:srgbClr val="222226"/>
                </a:solidFill>
                <a:latin typeface="Microsoft YaHei" panose="020B0503020204020204" pitchFamily="34" charset="-122"/>
                <a:ea typeface="Microsoft YaHei" panose="020B0503020204020204" pitchFamily="34" charset="-122"/>
              </a:rPr>
              <a:t>Green</a:t>
            </a:r>
            <a:r>
              <a:rPr lang="zh-CN" altLang="en-US" sz="2000" dirty="0">
                <a:solidFill>
                  <a:srgbClr val="222226"/>
                </a:solidFill>
                <a:latin typeface="Microsoft YaHei" panose="020B0503020204020204" pitchFamily="34" charset="-122"/>
                <a:ea typeface="Microsoft YaHei" panose="020B0503020204020204" pitchFamily="34" charset="-122"/>
              </a:rPr>
              <a:t>：</a:t>
            </a:r>
            <a:r>
              <a:rPr lang="en-US" altLang="zh-CN" sz="2000" dirty="0">
                <a:solidFill>
                  <a:srgbClr val="222226"/>
                </a:solidFill>
                <a:latin typeface="Microsoft YaHei" panose="020B0503020204020204" pitchFamily="34" charset="-122"/>
                <a:ea typeface="Microsoft YaHei" panose="020B0503020204020204" pitchFamily="34" charset="-122"/>
              </a:rPr>
              <a:t>target speed</a:t>
            </a:r>
          </a:p>
          <a:p>
            <a:pPr latinLnBrk="1"/>
            <a:r>
              <a:rPr lang="en" altLang="zh-CN" sz="2000" dirty="0">
                <a:solidFill>
                  <a:srgbClr val="222226"/>
                </a:solidFill>
                <a:latin typeface="Microsoft YaHei" panose="020B0503020204020204" pitchFamily="34" charset="-122"/>
                <a:ea typeface="Microsoft YaHei" panose="020B0503020204020204" pitchFamily="34" charset="-122"/>
              </a:rPr>
              <a:t>Purple</a:t>
            </a:r>
            <a:r>
              <a:rPr lang="zh-CN" altLang="en-US" sz="2000" dirty="0">
                <a:solidFill>
                  <a:srgbClr val="222226"/>
                </a:solidFill>
                <a:latin typeface="Microsoft YaHei" panose="020B0503020204020204" pitchFamily="34" charset="-122"/>
                <a:ea typeface="Microsoft YaHei" panose="020B0503020204020204" pitchFamily="34" charset="-122"/>
              </a:rPr>
              <a:t>：</a:t>
            </a:r>
            <a:r>
              <a:rPr lang="en-US" altLang="zh-CN" sz="2000" dirty="0">
                <a:solidFill>
                  <a:srgbClr val="222226"/>
                </a:solidFill>
                <a:latin typeface="Microsoft YaHei" panose="020B0503020204020204" pitchFamily="34" charset="-122"/>
                <a:ea typeface="Microsoft YaHei" panose="020B0503020204020204" pitchFamily="34" charset="-122"/>
              </a:rPr>
              <a:t>speed</a:t>
            </a:r>
            <a:r>
              <a:rPr lang="zh-CN" altLang="en-US" sz="2000" dirty="0">
                <a:solidFill>
                  <a:srgbClr val="222226"/>
                </a:solidFill>
                <a:latin typeface="Microsoft YaHei" panose="020B0503020204020204" pitchFamily="34" charset="-122"/>
                <a:ea typeface="Microsoft YaHei" panose="020B0503020204020204" pitchFamily="34" charset="-122"/>
              </a:rPr>
              <a:t> </a:t>
            </a:r>
            <a:r>
              <a:rPr lang="en-US" altLang="zh-CN" sz="2000" dirty="0">
                <a:solidFill>
                  <a:srgbClr val="222226"/>
                </a:solidFill>
                <a:latin typeface="Microsoft YaHei" panose="020B0503020204020204" pitchFamily="34" charset="-122"/>
                <a:ea typeface="Microsoft YaHei" panose="020B0503020204020204" pitchFamily="34" charset="-122"/>
              </a:rPr>
              <a:t>feedback</a:t>
            </a:r>
          </a:p>
          <a:p>
            <a:pPr latinLnBrk="1"/>
            <a:r>
              <a:rPr lang="en" altLang="zh-CN" sz="2000" dirty="0">
                <a:solidFill>
                  <a:srgbClr val="222226"/>
                </a:solidFill>
                <a:latin typeface="Microsoft YaHei" panose="020B0503020204020204" pitchFamily="34" charset="-122"/>
                <a:ea typeface="Microsoft YaHei" panose="020B0503020204020204" pitchFamily="34" charset="-122"/>
              </a:rPr>
              <a:t>Dark blue</a:t>
            </a:r>
            <a:r>
              <a:rPr lang="zh-CN" altLang="en-US" sz="2000" dirty="0">
                <a:solidFill>
                  <a:srgbClr val="222226"/>
                </a:solidFill>
                <a:latin typeface="Microsoft YaHei" panose="020B0503020204020204" pitchFamily="34" charset="-122"/>
                <a:ea typeface="Microsoft YaHei" panose="020B0503020204020204" pitchFamily="34" charset="-122"/>
              </a:rPr>
              <a:t>：</a:t>
            </a:r>
            <a:r>
              <a:rPr lang="en" altLang="zh-CN" sz="2000" dirty="0">
                <a:solidFill>
                  <a:srgbClr val="222226"/>
                </a:solidFill>
                <a:latin typeface="Microsoft YaHei" panose="020B0503020204020204" pitchFamily="34" charset="-122"/>
                <a:ea typeface="Microsoft YaHei" panose="020B0503020204020204" pitchFamily="34" charset="-122"/>
              </a:rPr>
              <a:t> speed feedback Kalman filter</a:t>
            </a:r>
          </a:p>
        </p:txBody>
      </p:sp>
      <p:pic>
        <p:nvPicPr>
          <p:cNvPr id="32" name="图片 31">
            <a:extLst>
              <a:ext uri="{FF2B5EF4-FFF2-40B4-BE49-F238E27FC236}">
                <a16:creationId xmlns:a16="http://schemas.microsoft.com/office/drawing/2014/main" id="{1661AEC6-9D6C-FB44-BB45-4D5AB5D6E5AA}"/>
              </a:ext>
            </a:extLst>
          </p:cNvPr>
          <p:cNvPicPr>
            <a:picLocks noChangeAspect="1"/>
          </p:cNvPicPr>
          <p:nvPr/>
        </p:nvPicPr>
        <p:blipFill>
          <a:blip r:embed="rId4"/>
          <a:stretch>
            <a:fillRect/>
          </a:stretch>
        </p:blipFill>
        <p:spPr>
          <a:xfrm>
            <a:off x="6654799" y="3429000"/>
            <a:ext cx="4025899" cy="2241567"/>
          </a:xfrm>
          <a:prstGeom prst="rect">
            <a:avLst/>
          </a:prstGeom>
        </p:spPr>
      </p:pic>
      <p:pic>
        <p:nvPicPr>
          <p:cNvPr id="33" name="图片 32">
            <a:extLst>
              <a:ext uri="{FF2B5EF4-FFF2-40B4-BE49-F238E27FC236}">
                <a16:creationId xmlns:a16="http://schemas.microsoft.com/office/drawing/2014/main" id="{AD649369-11B8-2144-9FF8-9C62B48B7179}"/>
              </a:ext>
            </a:extLst>
          </p:cNvPr>
          <p:cNvPicPr>
            <a:picLocks noChangeAspect="1"/>
          </p:cNvPicPr>
          <p:nvPr/>
        </p:nvPicPr>
        <p:blipFill>
          <a:blip r:embed="rId5"/>
          <a:stretch>
            <a:fillRect/>
          </a:stretch>
        </p:blipFill>
        <p:spPr>
          <a:xfrm>
            <a:off x="6812022" y="1154695"/>
            <a:ext cx="4177711" cy="1951012"/>
          </a:xfrm>
          <a:prstGeom prst="rect">
            <a:avLst/>
          </a:prstGeom>
        </p:spPr>
      </p:pic>
    </p:spTree>
    <p:extLst>
      <p:ext uri="{BB962C8B-B14F-4D97-AF65-F5344CB8AC3E}">
        <p14:creationId xmlns:p14="http://schemas.microsoft.com/office/powerpoint/2010/main" val="277257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BE8FF-5402-46C4-A6EB-7D204B7DDA2A}"/>
              </a:ext>
            </a:extLst>
          </p:cNvPr>
          <p:cNvSpPr>
            <a:spLocks noGrp="1"/>
          </p:cNvSpPr>
          <p:nvPr>
            <p:ph type="title"/>
          </p:nvPr>
        </p:nvSpPr>
        <p:spPr/>
        <p:txBody>
          <a:bodyPr/>
          <a:lstStyle/>
          <a:p>
            <a:r>
              <a:rPr lang="en-US" altLang="zh-CN" dirty="0"/>
              <a:t>Project background</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00375"/>
            <a:ext cx="2167868" cy="307697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061" y="3368840"/>
            <a:ext cx="2053391" cy="1540043"/>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0521" y="2823409"/>
            <a:ext cx="3943279" cy="2630906"/>
          </a:xfrm>
          <a:prstGeom prst="rect">
            <a:avLst/>
          </a:prstGeom>
        </p:spPr>
      </p:pic>
      <p:sp>
        <p:nvSpPr>
          <p:cNvPr id="8" name="文本框 7"/>
          <p:cNvSpPr txBox="1"/>
          <p:nvPr/>
        </p:nvSpPr>
        <p:spPr>
          <a:xfrm>
            <a:off x="1434764" y="1795383"/>
            <a:ext cx="5149517" cy="461665"/>
          </a:xfrm>
          <a:prstGeom prst="rect">
            <a:avLst/>
          </a:prstGeom>
          <a:noFill/>
        </p:spPr>
        <p:txBody>
          <a:bodyPr wrap="square" rtlCol="0">
            <a:spAutoFit/>
          </a:bodyPr>
          <a:lstStyle/>
          <a:p>
            <a:r>
              <a:rPr lang="en-US" altLang="zh-CN" sz="2400" b="1" dirty="0"/>
              <a:t>Walk while playing mobile phone</a:t>
            </a:r>
            <a:endParaRPr lang="zh-CN" altLang="en-US" sz="2400" b="1" dirty="0"/>
          </a:p>
        </p:txBody>
      </p:sp>
      <p:sp>
        <p:nvSpPr>
          <p:cNvPr id="9" name="文本框 8"/>
          <p:cNvSpPr txBox="1"/>
          <p:nvPr/>
        </p:nvSpPr>
        <p:spPr>
          <a:xfrm>
            <a:off x="7721802" y="1795383"/>
            <a:ext cx="3320716" cy="461665"/>
          </a:xfrm>
          <a:prstGeom prst="rect">
            <a:avLst/>
          </a:prstGeom>
          <a:noFill/>
        </p:spPr>
        <p:txBody>
          <a:bodyPr wrap="square" rtlCol="0">
            <a:spAutoFit/>
          </a:bodyPr>
          <a:lstStyle>
            <a:defPPr>
              <a:defRPr lang="zh-CN"/>
            </a:defPPr>
            <a:lvl1pPr>
              <a:defRPr sz="2400" b="1"/>
            </a:lvl1pPr>
          </a:lstStyle>
          <a:p>
            <a:r>
              <a:rPr lang="en-US" altLang="zh-CN" dirty="0"/>
              <a:t>Supermarket shelves</a:t>
            </a:r>
            <a:endParaRPr lang="zh-CN" altLang="en-US" dirty="0"/>
          </a:p>
        </p:txBody>
      </p:sp>
    </p:spTree>
    <p:extLst>
      <p:ext uri="{BB962C8B-B14F-4D97-AF65-F5344CB8AC3E}">
        <p14:creationId xmlns:p14="http://schemas.microsoft.com/office/powerpoint/2010/main" val="3744341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7236A-2608-43A4-82CF-F1DC479EEDCD}"/>
              </a:ext>
            </a:extLst>
          </p:cNvPr>
          <p:cNvSpPr>
            <a:spLocks noGrp="1"/>
          </p:cNvSpPr>
          <p:nvPr>
            <p:ph type="title"/>
          </p:nvPr>
        </p:nvSpPr>
        <p:spPr/>
        <p:txBody>
          <a:bodyPr>
            <a:normAutofit/>
          </a:bodyPr>
          <a:lstStyle/>
          <a:p>
            <a:r>
              <a:rPr lang="en-US" altLang="zh-CN" sz="4000" dirty="0"/>
              <a:t>Serial port communication in STM32</a:t>
            </a:r>
            <a:r>
              <a:rPr lang="zh-CN" altLang="en-US" sz="4000" dirty="0"/>
              <a:t> </a:t>
            </a:r>
            <a:r>
              <a:rPr lang="en-US" altLang="zh-CN" sz="4000" dirty="0"/>
              <a:t>part</a:t>
            </a:r>
            <a:br>
              <a:rPr lang="en" altLang="zh-CN" sz="4000" dirty="0"/>
            </a:br>
            <a:endParaRPr lang="zh-CN" altLang="en-US" sz="4000" dirty="0"/>
          </a:p>
        </p:txBody>
      </p:sp>
      <p:sp>
        <p:nvSpPr>
          <p:cNvPr id="3" name="矩形 2">
            <a:extLst>
              <a:ext uri="{FF2B5EF4-FFF2-40B4-BE49-F238E27FC236}">
                <a16:creationId xmlns:a16="http://schemas.microsoft.com/office/drawing/2014/main" id="{A3A7ED5D-293D-C245-ACD3-7FA7C40B0151}"/>
              </a:ext>
            </a:extLst>
          </p:cNvPr>
          <p:cNvSpPr/>
          <p:nvPr/>
        </p:nvSpPr>
        <p:spPr>
          <a:xfrm>
            <a:off x="1168399" y="2155389"/>
            <a:ext cx="1913467" cy="909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2400" dirty="0"/>
              <a:t>Raspberry</a:t>
            </a:r>
            <a:r>
              <a:rPr kumimoji="1" lang="zh-CN" altLang="en-US" sz="2400" dirty="0"/>
              <a:t> </a:t>
            </a:r>
            <a:r>
              <a:rPr kumimoji="1" lang="en-US" altLang="zh-CN" sz="2400" dirty="0"/>
              <a:t>Pi</a:t>
            </a:r>
            <a:endParaRPr kumimoji="1" lang="zh-CN" altLang="en-US" sz="2400" dirty="0"/>
          </a:p>
        </p:txBody>
      </p:sp>
      <p:sp>
        <p:nvSpPr>
          <p:cNvPr id="4" name="矩形 3">
            <a:extLst>
              <a:ext uri="{FF2B5EF4-FFF2-40B4-BE49-F238E27FC236}">
                <a16:creationId xmlns:a16="http://schemas.microsoft.com/office/drawing/2014/main" id="{CAF8BC16-C512-B447-8AAD-22717EDCB775}"/>
              </a:ext>
            </a:extLst>
          </p:cNvPr>
          <p:cNvSpPr/>
          <p:nvPr/>
        </p:nvSpPr>
        <p:spPr>
          <a:xfrm>
            <a:off x="4013200" y="2155389"/>
            <a:ext cx="2082800" cy="909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2400" dirty="0"/>
              <a:t>Send a frame of data</a:t>
            </a:r>
            <a:endParaRPr kumimoji="1" lang="zh-CN" altLang="en-US" sz="2400" dirty="0"/>
          </a:p>
        </p:txBody>
      </p:sp>
      <p:sp>
        <p:nvSpPr>
          <p:cNvPr id="5" name="矩形 4">
            <a:extLst>
              <a:ext uri="{FF2B5EF4-FFF2-40B4-BE49-F238E27FC236}">
                <a16:creationId xmlns:a16="http://schemas.microsoft.com/office/drawing/2014/main" id="{1AB9518E-777A-4443-9EEF-F27BD9866380}"/>
              </a:ext>
            </a:extLst>
          </p:cNvPr>
          <p:cNvSpPr/>
          <p:nvPr/>
        </p:nvSpPr>
        <p:spPr>
          <a:xfrm>
            <a:off x="7332133" y="2155389"/>
            <a:ext cx="1727200" cy="909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2400" dirty="0"/>
              <a:t>STM</a:t>
            </a:r>
            <a:r>
              <a:rPr kumimoji="1" lang="en-US" altLang="zh-CN" sz="2400" dirty="0"/>
              <a:t>32F4</a:t>
            </a:r>
            <a:endParaRPr kumimoji="1" lang="zh-CN" altLang="en-US" sz="2400" dirty="0"/>
          </a:p>
        </p:txBody>
      </p:sp>
      <p:cxnSp>
        <p:nvCxnSpPr>
          <p:cNvPr id="6" name="直线箭头连接符 5">
            <a:extLst>
              <a:ext uri="{FF2B5EF4-FFF2-40B4-BE49-F238E27FC236}">
                <a16:creationId xmlns:a16="http://schemas.microsoft.com/office/drawing/2014/main" id="{8C59562D-6C34-6340-A0DF-AC32040E6CBB}"/>
              </a:ext>
            </a:extLst>
          </p:cNvPr>
          <p:cNvCxnSpPr>
            <a:cxnSpLocks/>
            <a:stCxn id="3" idx="3"/>
            <a:endCxn id="4" idx="1"/>
          </p:cNvCxnSpPr>
          <p:nvPr/>
        </p:nvCxnSpPr>
        <p:spPr>
          <a:xfrm>
            <a:off x="3081866" y="2610161"/>
            <a:ext cx="93133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a:extLst>
              <a:ext uri="{FF2B5EF4-FFF2-40B4-BE49-F238E27FC236}">
                <a16:creationId xmlns:a16="http://schemas.microsoft.com/office/drawing/2014/main" id="{BB9F0818-B3B8-9F42-8523-BA4F90CF1364}"/>
              </a:ext>
            </a:extLst>
          </p:cNvPr>
          <p:cNvCxnSpPr>
            <a:stCxn id="4" idx="3"/>
            <a:endCxn id="5" idx="1"/>
          </p:cNvCxnSpPr>
          <p:nvPr/>
        </p:nvCxnSpPr>
        <p:spPr>
          <a:xfrm>
            <a:off x="6096000" y="2610161"/>
            <a:ext cx="123613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B2913419-0374-B343-A6C5-F00DFC27348C}"/>
              </a:ext>
            </a:extLst>
          </p:cNvPr>
          <p:cNvSpPr/>
          <p:nvPr/>
        </p:nvSpPr>
        <p:spPr>
          <a:xfrm>
            <a:off x="1168400" y="3873875"/>
            <a:ext cx="3307372" cy="909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2400" dirty="0"/>
              <a:t>Drop the data and respond to retrieve it</a:t>
            </a:r>
            <a:endParaRPr kumimoji="1" lang="zh-CN" altLang="en-US" sz="2400" dirty="0"/>
          </a:p>
        </p:txBody>
      </p:sp>
      <p:sp>
        <p:nvSpPr>
          <p:cNvPr id="9" name="菱形 8">
            <a:extLst>
              <a:ext uri="{FF2B5EF4-FFF2-40B4-BE49-F238E27FC236}">
                <a16:creationId xmlns:a16="http://schemas.microsoft.com/office/drawing/2014/main" id="{2779572F-5594-3147-BE80-4B2D87949ABC}"/>
              </a:ext>
            </a:extLst>
          </p:cNvPr>
          <p:cNvSpPr/>
          <p:nvPr/>
        </p:nvSpPr>
        <p:spPr>
          <a:xfrm>
            <a:off x="6826249" y="3598044"/>
            <a:ext cx="2738967" cy="1461207"/>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2400" dirty="0"/>
              <a:t>Judge the data</a:t>
            </a:r>
            <a:endParaRPr kumimoji="1" lang="zh-CN" altLang="en-US" sz="2400" dirty="0"/>
          </a:p>
        </p:txBody>
      </p:sp>
      <p:cxnSp>
        <p:nvCxnSpPr>
          <p:cNvPr id="10" name="肘形连接符 9">
            <a:extLst>
              <a:ext uri="{FF2B5EF4-FFF2-40B4-BE49-F238E27FC236}">
                <a16:creationId xmlns:a16="http://schemas.microsoft.com/office/drawing/2014/main" id="{5233E3BC-33FE-3942-BCC0-32FE4D2026F6}"/>
              </a:ext>
            </a:extLst>
          </p:cNvPr>
          <p:cNvCxnSpPr>
            <a:stCxn id="5" idx="3"/>
            <a:endCxn id="9" idx="3"/>
          </p:cNvCxnSpPr>
          <p:nvPr/>
        </p:nvCxnSpPr>
        <p:spPr>
          <a:xfrm>
            <a:off x="9059333" y="2610161"/>
            <a:ext cx="505883" cy="1718487"/>
          </a:xfrm>
          <a:prstGeom prst="bentConnector3">
            <a:avLst>
              <a:gd name="adj1" fmla="val 145188"/>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A2B11A89-F5CD-A546-A91A-7DB35453EAF4}"/>
              </a:ext>
            </a:extLst>
          </p:cNvPr>
          <p:cNvCxnSpPr>
            <a:cxnSpLocks/>
            <a:stCxn id="9" idx="1"/>
            <a:endCxn id="8" idx="3"/>
          </p:cNvCxnSpPr>
          <p:nvPr/>
        </p:nvCxnSpPr>
        <p:spPr>
          <a:xfrm flipH="1" flipV="1">
            <a:off x="4475772" y="4328647"/>
            <a:ext cx="2350477" cy="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33467CA-6A02-2F4F-9645-8C64E324100E}"/>
              </a:ext>
            </a:extLst>
          </p:cNvPr>
          <p:cNvSpPr txBox="1"/>
          <p:nvPr/>
        </p:nvSpPr>
        <p:spPr>
          <a:xfrm>
            <a:off x="8192518" y="5089259"/>
            <a:ext cx="587340" cy="461665"/>
          </a:xfrm>
          <a:prstGeom prst="rect">
            <a:avLst/>
          </a:prstGeom>
          <a:noFill/>
        </p:spPr>
        <p:txBody>
          <a:bodyPr wrap="none" rtlCol="0">
            <a:spAutoFit/>
          </a:bodyPr>
          <a:lstStyle/>
          <a:p>
            <a:r>
              <a:rPr kumimoji="1" lang="en-US" altLang="zh-CN" sz="2400" dirty="0"/>
              <a:t>Yes</a:t>
            </a:r>
            <a:endParaRPr kumimoji="1" lang="zh-CN" altLang="en-US" sz="2400" dirty="0"/>
          </a:p>
        </p:txBody>
      </p:sp>
      <p:sp>
        <p:nvSpPr>
          <p:cNvPr id="13" name="矩形 12">
            <a:extLst>
              <a:ext uri="{FF2B5EF4-FFF2-40B4-BE49-F238E27FC236}">
                <a16:creationId xmlns:a16="http://schemas.microsoft.com/office/drawing/2014/main" id="{172B27BD-2823-724C-AAA4-45D40E2BCD90}"/>
              </a:ext>
            </a:extLst>
          </p:cNvPr>
          <p:cNvSpPr/>
          <p:nvPr/>
        </p:nvSpPr>
        <p:spPr>
          <a:xfrm>
            <a:off x="7332132" y="5592362"/>
            <a:ext cx="1727200" cy="909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2400" dirty="0"/>
              <a:t>Receive data</a:t>
            </a:r>
            <a:endParaRPr kumimoji="1" lang="zh-CN" altLang="en-US" sz="2400" dirty="0"/>
          </a:p>
        </p:txBody>
      </p:sp>
      <p:cxnSp>
        <p:nvCxnSpPr>
          <p:cNvPr id="14" name="直线箭头连接符 13">
            <a:extLst>
              <a:ext uri="{FF2B5EF4-FFF2-40B4-BE49-F238E27FC236}">
                <a16:creationId xmlns:a16="http://schemas.microsoft.com/office/drawing/2014/main" id="{373935CB-0D58-8642-A2B2-28CE6522B21C}"/>
              </a:ext>
            </a:extLst>
          </p:cNvPr>
          <p:cNvCxnSpPr>
            <a:stCxn id="9" idx="2"/>
            <a:endCxn id="13" idx="0"/>
          </p:cNvCxnSpPr>
          <p:nvPr/>
        </p:nvCxnSpPr>
        <p:spPr>
          <a:xfrm flipH="1">
            <a:off x="8195732" y="5059251"/>
            <a:ext cx="1" cy="533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ED037273-AD92-AB44-99DC-8FC7F7482BD4}"/>
              </a:ext>
            </a:extLst>
          </p:cNvPr>
          <p:cNvSpPr txBox="1"/>
          <p:nvPr/>
        </p:nvSpPr>
        <p:spPr>
          <a:xfrm>
            <a:off x="5417307" y="3900167"/>
            <a:ext cx="545342" cy="461665"/>
          </a:xfrm>
          <a:prstGeom prst="rect">
            <a:avLst/>
          </a:prstGeom>
          <a:noFill/>
        </p:spPr>
        <p:txBody>
          <a:bodyPr wrap="none" rtlCol="0">
            <a:spAutoFit/>
          </a:bodyPr>
          <a:lstStyle/>
          <a:p>
            <a:r>
              <a:rPr kumimoji="1" lang="en-US" altLang="zh-CN" sz="2400" dirty="0"/>
              <a:t>No</a:t>
            </a:r>
            <a:endParaRPr kumimoji="1" lang="zh-CN" altLang="en-US" sz="2400" dirty="0"/>
          </a:p>
        </p:txBody>
      </p:sp>
      <p:cxnSp>
        <p:nvCxnSpPr>
          <p:cNvPr id="16" name="直线箭头连接符 42">
            <a:extLst>
              <a:ext uri="{FF2B5EF4-FFF2-40B4-BE49-F238E27FC236}">
                <a16:creationId xmlns:a16="http://schemas.microsoft.com/office/drawing/2014/main" id="{99710E60-F158-4E4D-B7C0-C36794BA11FB}"/>
              </a:ext>
            </a:extLst>
          </p:cNvPr>
          <p:cNvCxnSpPr>
            <a:stCxn id="8" idx="0"/>
            <a:endCxn id="3" idx="2"/>
          </p:cNvCxnSpPr>
          <p:nvPr/>
        </p:nvCxnSpPr>
        <p:spPr>
          <a:xfrm rot="16200000" flipV="1">
            <a:off x="2069139" y="3120927"/>
            <a:ext cx="808942" cy="696953"/>
          </a:xfrm>
          <a:prstGeom prst="bentConnector3">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037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86955" y="1317625"/>
            <a:ext cx="3779520" cy="3784600"/>
          </a:xfrm>
          <a:prstGeom prst="rect">
            <a:avLst/>
          </a:prstGeom>
          <a:noFill/>
        </p:spPr>
        <p:txBody>
          <a:bodyPr wrap="square" rtlCol="0" anchor="t">
            <a:spAutoFit/>
          </a:bodyPr>
          <a:lstStyle/>
          <a:p>
            <a:r>
              <a:rPr lang="zh-CN" altLang="en-US" sz="2400">
                <a:latin typeface="Calibri" panose="020F0502020204030204" charset="0"/>
                <a:cs typeface="Calibri" panose="020F0502020204030204" charset="0"/>
              </a:rPr>
              <a:t>Depth from Stereo is a classic computer vision algorithm inspired by human binocular vision system. It relies on two parallel </a:t>
            </a:r>
            <a:r>
              <a:rPr lang="en-US" altLang="zh-CN" sz="2400">
                <a:latin typeface="Calibri" panose="020F0502020204030204" charset="0"/>
                <a:cs typeface="Calibri" panose="020F0502020204030204" charset="0"/>
              </a:rPr>
              <a:t>cameras</a:t>
            </a:r>
            <a:r>
              <a:rPr lang="zh-CN" altLang="en-US" sz="2400">
                <a:latin typeface="Calibri" panose="020F0502020204030204" charset="0"/>
                <a:cs typeface="Calibri" panose="020F0502020204030204" charset="0"/>
              </a:rPr>
              <a:t> and calculates depth by estimating disparities between matching key-points in the left and right images</a:t>
            </a:r>
            <a:r>
              <a:rPr lang="en-US" altLang="zh-CN" sz="2400">
                <a:latin typeface="Calibri" panose="020F0502020204030204" charset="0"/>
                <a:cs typeface="Calibri" panose="020F0502020204030204" charset="0"/>
              </a:rPr>
              <a:t>.</a:t>
            </a:r>
          </a:p>
        </p:txBody>
      </p:sp>
      <p:pic>
        <p:nvPicPr>
          <p:cNvPr id="4" name="图片 3"/>
          <p:cNvPicPr>
            <a:picLocks noChangeAspect="1"/>
          </p:cNvPicPr>
          <p:nvPr/>
        </p:nvPicPr>
        <p:blipFill>
          <a:blip r:embed="rId3"/>
          <a:stretch>
            <a:fillRect/>
          </a:stretch>
        </p:blipFill>
        <p:spPr>
          <a:xfrm>
            <a:off x="681355" y="1116965"/>
            <a:ext cx="5850255" cy="3789045"/>
          </a:xfrm>
          <a:prstGeom prst="rect">
            <a:avLst/>
          </a:prstGeom>
        </p:spPr>
      </p:pic>
      <p:sp>
        <p:nvSpPr>
          <p:cNvPr id="5" name="文本框 4"/>
          <p:cNvSpPr txBox="1"/>
          <p:nvPr/>
        </p:nvSpPr>
        <p:spPr>
          <a:xfrm>
            <a:off x="1680845" y="5194935"/>
            <a:ext cx="4357370" cy="1322070"/>
          </a:xfrm>
          <a:prstGeom prst="rect">
            <a:avLst/>
          </a:prstGeom>
          <a:noFill/>
        </p:spPr>
        <p:txBody>
          <a:bodyPr wrap="square" rtlCol="0" anchor="t">
            <a:spAutoFit/>
          </a:bodyPr>
          <a:lstStyle/>
          <a:p>
            <a:r>
              <a:rPr lang="en-US" altLang="zh-CN" sz="2000">
                <a:latin typeface="Calibri" panose="020F0502020204030204" charset="0"/>
                <a:cs typeface="Calibri" panose="020F0502020204030204" charset="0"/>
              </a:rPr>
              <a:t>We should e</a:t>
            </a:r>
            <a:r>
              <a:rPr lang="zh-CN" altLang="en-US" sz="2000">
                <a:latin typeface="Calibri" panose="020F0502020204030204" charset="0"/>
                <a:cs typeface="Calibri" panose="020F0502020204030204" charset="0"/>
              </a:rPr>
              <a:t>nsur</a:t>
            </a:r>
            <a:r>
              <a:rPr lang="en-US" altLang="zh-CN" sz="2000">
                <a:latin typeface="Calibri" panose="020F0502020204030204" charset="0"/>
                <a:cs typeface="Calibri" panose="020F0502020204030204" charset="0"/>
              </a:rPr>
              <a:t>e</a:t>
            </a:r>
            <a:r>
              <a:rPr lang="zh-CN" altLang="en-US" sz="2000">
                <a:latin typeface="Calibri" panose="020F0502020204030204" charset="0"/>
                <a:cs typeface="Calibri" panose="020F0502020204030204" charset="0"/>
              </a:rPr>
              <a:t> that the images are coming from two parallel views</a:t>
            </a:r>
            <a:r>
              <a:rPr lang="en-US" altLang="zh-CN" sz="2000">
                <a:latin typeface="Calibri" panose="020F0502020204030204" charset="0"/>
                <a:cs typeface="Calibri" panose="020F0502020204030204" charset="0"/>
              </a:rPr>
              <a:t>.But in fact,it is very hard.So calibration is always needed.</a:t>
            </a:r>
          </a:p>
        </p:txBody>
      </p:sp>
      <p:sp>
        <p:nvSpPr>
          <p:cNvPr id="6" name="标题 1"/>
          <p:cNvSpPr>
            <a:spLocks noGrp="1"/>
          </p:cNvSpPr>
          <p:nvPr/>
        </p:nvSpPr>
        <p:spPr>
          <a:xfrm>
            <a:off x="885825" y="137795"/>
            <a:ext cx="521462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sym typeface="+mn-ea"/>
              </a:rPr>
              <a:t>Structured-Light</a:t>
            </a:r>
          </a:p>
        </p:txBody>
      </p:sp>
      <p:sp>
        <p:nvSpPr>
          <p:cNvPr id="8" name="文本框 7"/>
          <p:cNvSpPr txBox="1"/>
          <p:nvPr/>
        </p:nvSpPr>
        <p:spPr>
          <a:xfrm>
            <a:off x="7490460" y="5671820"/>
            <a:ext cx="3676015" cy="521970"/>
          </a:xfrm>
          <a:prstGeom prst="rect">
            <a:avLst/>
          </a:prstGeom>
          <a:noFill/>
        </p:spPr>
        <p:txBody>
          <a:bodyPr wrap="square" rtlCol="0" anchor="t">
            <a:spAutoFit/>
          </a:bodyPr>
          <a:lstStyle/>
          <a:p>
            <a:r>
              <a:rPr lang="zh-CN" altLang="en-US" sz="2800" b="1">
                <a:solidFill>
                  <a:srgbClr val="FF0000"/>
                </a:solidFill>
              </a:rPr>
              <a:t>Similar triangles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Depth camera</a:t>
            </a:r>
            <a:endParaRPr lang="zh-CN" altLang="en-US" dirty="0"/>
          </a:p>
        </p:txBody>
      </p:sp>
      <p:pic>
        <p:nvPicPr>
          <p:cNvPr id="4" name="图片 3" descr="IMG_20200615_154456"/>
          <p:cNvPicPr>
            <a:picLocks noChangeAspect="1"/>
          </p:cNvPicPr>
          <p:nvPr>
            <p:custDataLst>
              <p:tags r:id="rId1"/>
            </p:custDataLst>
          </p:nvPr>
        </p:nvPicPr>
        <p:blipFill>
          <a:blip r:embed="rId4"/>
          <a:stretch>
            <a:fillRect/>
          </a:stretch>
        </p:blipFill>
        <p:spPr>
          <a:xfrm>
            <a:off x="1280160" y="1974215"/>
            <a:ext cx="3730625" cy="2743835"/>
          </a:xfrm>
          <a:prstGeom prst="rect">
            <a:avLst/>
          </a:prstGeom>
        </p:spPr>
      </p:pic>
      <p:pic>
        <p:nvPicPr>
          <p:cNvPr id="5" name="图片 4" descr="Cache_46a25e1e8c4f9d5."/>
          <p:cNvPicPr>
            <a:picLocks noChangeAspect="1"/>
          </p:cNvPicPr>
          <p:nvPr/>
        </p:nvPicPr>
        <p:blipFill>
          <a:blip r:embed="rId5"/>
          <a:stretch>
            <a:fillRect/>
          </a:stretch>
        </p:blipFill>
        <p:spPr>
          <a:xfrm>
            <a:off x="6292215" y="2123440"/>
            <a:ext cx="4832350" cy="2444750"/>
          </a:xfrm>
          <a:prstGeom prst="rect">
            <a:avLst/>
          </a:prstGeom>
        </p:spPr>
      </p:pic>
      <p:sp>
        <p:nvSpPr>
          <p:cNvPr id="6" name="文本框 5"/>
          <p:cNvSpPr txBox="1"/>
          <p:nvPr/>
        </p:nvSpPr>
        <p:spPr>
          <a:xfrm>
            <a:off x="1922145" y="5277485"/>
            <a:ext cx="3356610" cy="398780"/>
          </a:xfrm>
          <a:prstGeom prst="rect">
            <a:avLst/>
          </a:prstGeom>
          <a:noFill/>
        </p:spPr>
        <p:txBody>
          <a:bodyPr wrap="square" rtlCol="0">
            <a:spAutoFit/>
          </a:bodyPr>
          <a:lstStyle/>
          <a:p>
            <a:r>
              <a:rPr lang="zh-CN" altLang="en-US" sz="2000" b="1"/>
              <a:t>Intel RealSense </a:t>
            </a:r>
            <a:r>
              <a:rPr lang="en-US" altLang="zh-CN" sz="2000" b="1"/>
              <a:t>D435</a:t>
            </a:r>
          </a:p>
        </p:txBody>
      </p:sp>
      <p:sp>
        <p:nvSpPr>
          <p:cNvPr id="7" name="文本框 6"/>
          <p:cNvSpPr txBox="1"/>
          <p:nvPr/>
        </p:nvSpPr>
        <p:spPr>
          <a:xfrm>
            <a:off x="7285355" y="5184140"/>
            <a:ext cx="3728085" cy="398780"/>
          </a:xfrm>
          <a:prstGeom prst="rect">
            <a:avLst/>
          </a:prstGeom>
          <a:noFill/>
        </p:spPr>
        <p:txBody>
          <a:bodyPr wrap="square" rtlCol="0">
            <a:spAutoFit/>
          </a:bodyPr>
          <a:lstStyle/>
          <a:p>
            <a:r>
              <a:rPr lang="en-US" altLang="zh-CN" sz="2000" b="1"/>
              <a:t>Depth image and RGB image</a:t>
            </a:r>
            <a:endParaRPr lang="zh-CN" altLang="en-US" sz="20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4335" y="320040"/>
            <a:ext cx="6474460" cy="1325880"/>
          </a:xfrm>
        </p:spPr>
        <p:txBody>
          <a:bodyPr/>
          <a:lstStyle/>
          <a:p>
            <a:r>
              <a:rPr lang="en-US" altLang="zh-CN" dirty="0">
                <a:sym typeface="+mn-ea"/>
              </a:rPr>
              <a:t>RGB image segmentation</a:t>
            </a:r>
            <a:endParaRPr lang="en-US" altLang="zh-CN" dirty="0"/>
          </a:p>
        </p:txBody>
      </p:sp>
      <p:pic>
        <p:nvPicPr>
          <p:cNvPr id="4" name="图片 3"/>
          <p:cNvPicPr>
            <a:picLocks noChangeAspect="1"/>
          </p:cNvPicPr>
          <p:nvPr>
            <p:custDataLst>
              <p:tags r:id="rId1"/>
            </p:custDataLst>
          </p:nvPr>
        </p:nvPicPr>
        <p:blipFill>
          <a:blip r:embed="rId4"/>
          <a:stretch>
            <a:fillRect/>
          </a:stretch>
        </p:blipFill>
        <p:spPr>
          <a:xfrm>
            <a:off x="1018540" y="1645920"/>
            <a:ext cx="4739640" cy="3566160"/>
          </a:xfrm>
          <a:prstGeom prst="rect">
            <a:avLst/>
          </a:prstGeom>
        </p:spPr>
      </p:pic>
      <p:sp>
        <p:nvSpPr>
          <p:cNvPr id="5" name="文本框 4"/>
          <p:cNvSpPr txBox="1"/>
          <p:nvPr/>
        </p:nvSpPr>
        <p:spPr>
          <a:xfrm>
            <a:off x="2211070" y="5454650"/>
            <a:ext cx="3221990" cy="398780"/>
          </a:xfrm>
          <a:prstGeom prst="rect">
            <a:avLst/>
          </a:prstGeom>
          <a:noFill/>
        </p:spPr>
        <p:txBody>
          <a:bodyPr wrap="square" rtlCol="0">
            <a:spAutoFit/>
          </a:bodyPr>
          <a:lstStyle/>
          <a:p>
            <a:r>
              <a:rPr lang="zh-CN" altLang="en-US" sz="2000" b="1"/>
              <a:t>HSV color space</a:t>
            </a:r>
          </a:p>
        </p:txBody>
      </p:sp>
      <p:grpSp>
        <p:nvGrpSpPr>
          <p:cNvPr id="22" name="组合 21"/>
          <p:cNvGrpSpPr/>
          <p:nvPr/>
        </p:nvGrpSpPr>
        <p:grpSpPr>
          <a:xfrm>
            <a:off x="7447915" y="526415"/>
            <a:ext cx="3603625" cy="5537835"/>
            <a:chOff x="10233" y="989"/>
            <a:chExt cx="5675" cy="8721"/>
          </a:xfrm>
        </p:grpSpPr>
        <p:grpSp>
          <p:nvGrpSpPr>
            <p:cNvPr id="8" name="组合 7"/>
            <p:cNvGrpSpPr/>
            <p:nvPr/>
          </p:nvGrpSpPr>
          <p:grpSpPr>
            <a:xfrm>
              <a:off x="10233" y="989"/>
              <a:ext cx="5644" cy="2328"/>
              <a:chOff x="11111" y="2013"/>
              <a:chExt cx="5644" cy="2328"/>
            </a:xfrm>
          </p:grpSpPr>
          <p:sp>
            <p:nvSpPr>
              <p:cNvPr id="6" name="矩形 5"/>
              <p:cNvSpPr/>
              <p:nvPr/>
            </p:nvSpPr>
            <p:spPr>
              <a:xfrm>
                <a:off x="11111" y="2013"/>
                <a:ext cx="5644" cy="1187"/>
              </a:xfrm>
              <a:prstGeom prst="rect">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a:off x="13697" y="3399"/>
                <a:ext cx="781" cy="943"/>
              </a:xfrm>
              <a:prstGeom prst="downArrow">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0" name="矩形 9"/>
            <p:cNvSpPr/>
            <p:nvPr/>
          </p:nvSpPr>
          <p:spPr>
            <a:xfrm>
              <a:off x="10233" y="3560"/>
              <a:ext cx="5644" cy="1419"/>
            </a:xfrm>
            <a:prstGeom prst="rect">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12819" y="5092"/>
              <a:ext cx="781" cy="809"/>
            </a:xfrm>
            <a:prstGeom prst="downArrow">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12" name="组合 11"/>
            <p:cNvGrpSpPr/>
            <p:nvPr/>
          </p:nvGrpSpPr>
          <p:grpSpPr>
            <a:xfrm>
              <a:off x="10233" y="5997"/>
              <a:ext cx="5644" cy="2328"/>
              <a:chOff x="11111" y="2013"/>
              <a:chExt cx="5644" cy="2328"/>
            </a:xfrm>
          </p:grpSpPr>
          <p:sp>
            <p:nvSpPr>
              <p:cNvPr id="13" name="矩形 12"/>
              <p:cNvSpPr/>
              <p:nvPr/>
            </p:nvSpPr>
            <p:spPr>
              <a:xfrm>
                <a:off x="11111" y="2013"/>
                <a:ext cx="5644" cy="1187"/>
              </a:xfrm>
              <a:prstGeom prst="rect">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13697" y="3399"/>
                <a:ext cx="781" cy="943"/>
              </a:xfrm>
              <a:prstGeom prst="downArrow">
                <a:avLst/>
              </a:prstGeom>
              <a:noFill/>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100" name="文本框 99"/>
            <p:cNvSpPr txBox="1"/>
            <p:nvPr/>
          </p:nvSpPr>
          <p:spPr>
            <a:xfrm>
              <a:off x="10462" y="1063"/>
              <a:ext cx="5187" cy="1113"/>
            </a:xfrm>
            <a:prstGeom prst="rect">
              <a:avLst/>
            </a:prstGeom>
            <a:noFill/>
            <a:ln w="9525">
              <a:noFill/>
            </a:ln>
          </p:spPr>
          <p:txBody>
            <a:bodyPr wrap="square">
              <a:spAutoFit/>
            </a:bodyPr>
            <a:lstStyle/>
            <a:p>
              <a:pPr indent="0"/>
              <a:r>
                <a:rPr lang="en-US" sz="2000" b="1">
                  <a:latin typeface="Calibri" panose="020F0502020204030204" charset="0"/>
                  <a:ea typeface="宋体" panose="02010600030101010101" pitchFamily="2" charset="-122"/>
                  <a:cs typeface="Times New Roman" panose="02020603050405020304" charset="0"/>
                </a:rPr>
                <a:t>Image segmentation based on color in HSV color space.</a:t>
              </a:r>
              <a:endParaRPr lang="zh-CN" altLang="en-US" sz="2000" b="1"/>
            </a:p>
          </p:txBody>
        </p:sp>
        <p:sp>
          <p:nvSpPr>
            <p:cNvPr id="15" name="文本框 14"/>
            <p:cNvSpPr txBox="1"/>
            <p:nvPr/>
          </p:nvSpPr>
          <p:spPr>
            <a:xfrm>
              <a:off x="10331" y="3560"/>
              <a:ext cx="5577" cy="1307"/>
            </a:xfrm>
            <a:prstGeom prst="rect">
              <a:avLst/>
            </a:prstGeom>
            <a:noFill/>
            <a:ln w="9525">
              <a:noFill/>
            </a:ln>
          </p:spPr>
          <p:txBody>
            <a:bodyPr wrap="square">
              <a:spAutoFit/>
            </a:bodyPr>
            <a:lstStyle/>
            <a:p>
              <a:pPr indent="0"/>
              <a:r>
                <a:rPr lang="en-US" sz="1600" b="0">
                  <a:latin typeface="Calibri" panose="020F0502020204030204" charset="0"/>
                  <a:ea typeface="宋体" panose="02010600030101010101" pitchFamily="2" charset="-122"/>
                  <a:cs typeface="Times New Roman" panose="02020603050405020304" charset="0"/>
                </a:rPr>
                <a:t>Select random points for region growth.Pixels are aggregated together </a:t>
              </a:r>
              <a:r>
                <a:rPr lang="en-US" sz="1600">
                  <a:latin typeface="Calibri" panose="020F0502020204030204" charset="0"/>
                  <a:ea typeface="宋体" panose="02010600030101010101" pitchFamily="2" charset="-122"/>
                  <a:cs typeface="Times New Roman" panose="02020603050405020304" charset="0"/>
                  <a:sym typeface="+mn-ea"/>
                </a:rPr>
                <a:t>based on similarity measure.</a:t>
              </a:r>
              <a:endParaRPr lang="en-US" sz="1600" b="0">
                <a:latin typeface="Calibri" panose="020F0502020204030204" charset="0"/>
                <a:ea typeface="宋体" panose="02010600030101010101" pitchFamily="2" charset="-122"/>
                <a:cs typeface="Times New Roman" panose="02020603050405020304" charset="0"/>
                <a:sym typeface="+mn-ea"/>
              </a:endParaRPr>
            </a:p>
          </p:txBody>
        </p:sp>
        <p:sp>
          <p:nvSpPr>
            <p:cNvPr id="18" name="矩形 17"/>
            <p:cNvSpPr/>
            <p:nvPr/>
          </p:nvSpPr>
          <p:spPr>
            <a:xfrm>
              <a:off x="10233" y="8523"/>
              <a:ext cx="5644" cy="1187"/>
            </a:xfrm>
            <a:prstGeom prst="rect">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0362" y="8604"/>
              <a:ext cx="5515" cy="919"/>
            </a:xfrm>
            <a:prstGeom prst="rect">
              <a:avLst/>
            </a:prstGeom>
            <a:noFill/>
          </p:spPr>
          <p:txBody>
            <a:bodyPr wrap="square" rtlCol="0" anchor="t">
              <a:spAutoFit/>
            </a:bodyPr>
            <a:lstStyle/>
            <a:p>
              <a:pPr algn="l">
                <a:buClrTx/>
                <a:buSzTx/>
                <a:buNone/>
              </a:pPr>
              <a:r>
                <a:rPr lang="en-US" sz="1600">
                  <a:latin typeface="Calibri" panose="020F0502020204030204" charset="0"/>
                  <a:ea typeface="宋体" panose="02010600030101010101" pitchFamily="2" charset="-122"/>
                  <a:cs typeface="Times New Roman" panose="02020603050405020304" charset="0"/>
                  <a:sym typeface="+mn-ea"/>
                </a:rPr>
                <a:t>Group small patches of 20x20 px with overlaps.</a:t>
              </a:r>
              <a:endParaRPr lang="en-US" sz="1600">
                <a:latin typeface="Calibri" panose="020F0502020204030204" charset="0"/>
                <a:ea typeface="宋体" panose="02010600030101010101" pitchFamily="2" charset="-122"/>
                <a:cs typeface="Times New Roman" panose="02020603050405020304" charset="0"/>
              </a:endParaRPr>
            </a:p>
          </p:txBody>
        </p:sp>
        <p:sp>
          <p:nvSpPr>
            <p:cNvPr id="21" name="文本框 20"/>
            <p:cNvSpPr txBox="1"/>
            <p:nvPr/>
          </p:nvSpPr>
          <p:spPr>
            <a:xfrm>
              <a:off x="10462" y="6034"/>
              <a:ext cx="5187" cy="1113"/>
            </a:xfrm>
            <a:prstGeom prst="rect">
              <a:avLst/>
            </a:prstGeom>
            <a:noFill/>
          </p:spPr>
          <p:txBody>
            <a:bodyPr wrap="square" rtlCol="0" anchor="t">
              <a:spAutoFit/>
            </a:bodyPr>
            <a:lstStyle/>
            <a:p>
              <a:pPr algn="l">
                <a:buClrTx/>
                <a:buSzTx/>
                <a:buFontTx/>
              </a:pPr>
              <a:r>
                <a:rPr lang="en-US" sz="2000" b="1">
                  <a:latin typeface="Calibri" panose="020F0502020204030204" charset="0"/>
                  <a:ea typeface="宋体" panose="02010600030101010101" pitchFamily="2" charset="-122"/>
                  <a:cs typeface="Times New Roman" panose="02020603050405020304" charset="0"/>
                </a:rPr>
                <a:t>Image segmentation based on regional texture features.</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06348-BD13-415F-BA92-E3ACBD722C3A}"/>
              </a:ext>
            </a:extLst>
          </p:cNvPr>
          <p:cNvSpPr>
            <a:spLocks noGrp="1"/>
          </p:cNvSpPr>
          <p:nvPr>
            <p:ph type="title"/>
          </p:nvPr>
        </p:nvSpPr>
        <p:spPr>
          <a:xfrm>
            <a:off x="838200" y="365125"/>
            <a:ext cx="10515600" cy="1325563"/>
          </a:xfrm>
        </p:spPr>
        <p:txBody>
          <a:bodyPr/>
          <a:lstStyle/>
          <a:p>
            <a:r>
              <a:rPr lang="en-US" altLang="zh-CN" dirty="0"/>
              <a:t>Depth camera</a:t>
            </a:r>
            <a:endParaRPr lang="zh-CN" altLang="en-US" dirty="0"/>
          </a:p>
        </p:txBody>
      </p:sp>
      <p:sp>
        <p:nvSpPr>
          <p:cNvPr id="3" name="文本框 2">
            <a:extLst>
              <a:ext uri="{FF2B5EF4-FFF2-40B4-BE49-F238E27FC236}">
                <a16:creationId xmlns:a16="http://schemas.microsoft.com/office/drawing/2014/main" id="{EAFB5427-5F16-4F55-A9E6-7891EB2F1848}"/>
              </a:ext>
            </a:extLst>
          </p:cNvPr>
          <p:cNvSpPr txBox="1"/>
          <p:nvPr/>
        </p:nvSpPr>
        <p:spPr>
          <a:xfrm>
            <a:off x="1335186" y="2472075"/>
            <a:ext cx="2265770" cy="369332"/>
          </a:xfrm>
          <a:prstGeom prst="rect">
            <a:avLst/>
          </a:prstGeom>
          <a:noFill/>
        </p:spPr>
        <p:txBody>
          <a:bodyPr wrap="square" rtlCol="0">
            <a:spAutoFit/>
          </a:bodyPr>
          <a:lstStyle/>
          <a:p>
            <a:pPr algn="ctr"/>
            <a:r>
              <a:rPr lang="en-US" altLang="zh-CN" dirty="0"/>
              <a:t>Collision avoidance </a:t>
            </a:r>
            <a:endParaRPr lang="zh-CN" altLang="en-US" dirty="0"/>
          </a:p>
        </p:txBody>
      </p:sp>
      <p:grpSp>
        <p:nvGrpSpPr>
          <p:cNvPr id="5" name="组合 4">
            <a:extLst>
              <a:ext uri="{FF2B5EF4-FFF2-40B4-BE49-F238E27FC236}">
                <a16:creationId xmlns:a16="http://schemas.microsoft.com/office/drawing/2014/main" id="{B3E45BD2-4514-4F11-A0B8-0C7B7344C0EC}"/>
              </a:ext>
            </a:extLst>
          </p:cNvPr>
          <p:cNvGrpSpPr/>
          <p:nvPr/>
        </p:nvGrpSpPr>
        <p:grpSpPr>
          <a:xfrm>
            <a:off x="8767421" y="2021659"/>
            <a:ext cx="2089393" cy="3304012"/>
            <a:chOff x="4876798" y="1809750"/>
            <a:chExt cx="2089393" cy="3304012"/>
          </a:xfrm>
        </p:grpSpPr>
        <p:sp>
          <p:nvSpPr>
            <p:cNvPr id="6" name="矩形: 圆角 5">
              <a:extLst>
                <a:ext uri="{FF2B5EF4-FFF2-40B4-BE49-F238E27FC236}">
                  <a16:creationId xmlns:a16="http://schemas.microsoft.com/office/drawing/2014/main" id="{3A8C4960-EC9C-4F03-A9F3-D09421B48E60}"/>
                </a:ext>
              </a:extLst>
            </p:cNvPr>
            <p:cNvSpPr/>
            <p:nvPr/>
          </p:nvSpPr>
          <p:spPr>
            <a:xfrm>
              <a:off x="4876798" y="1809750"/>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High Confidence Preset</a:t>
              </a:r>
            </a:p>
          </p:txBody>
        </p:sp>
        <p:sp>
          <p:nvSpPr>
            <p:cNvPr id="7" name="矩形: 圆角 6">
              <a:extLst>
                <a:ext uri="{FF2B5EF4-FFF2-40B4-BE49-F238E27FC236}">
                  <a16:creationId xmlns:a16="http://schemas.microsoft.com/office/drawing/2014/main" id="{5C87D5A8-3D14-4BD8-A130-88480915812D}"/>
                </a:ext>
              </a:extLst>
            </p:cNvPr>
            <p:cNvSpPr/>
            <p:nvPr/>
          </p:nvSpPr>
          <p:spPr>
            <a:xfrm>
              <a:off x="4876798" y="3061341"/>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Downsample</a:t>
              </a:r>
              <a:endParaRPr lang="en-US" altLang="zh-CN" sz="1600" b="1" dirty="0">
                <a:solidFill>
                  <a:schemeClr val="tx1"/>
                </a:solidFill>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16CBC54E-812F-4592-87E3-7262C91418E2}"/>
                </a:ext>
              </a:extLst>
            </p:cNvPr>
            <p:cNvSpPr/>
            <p:nvPr/>
          </p:nvSpPr>
          <p:spPr>
            <a:xfrm>
              <a:off x="4876798" y="4312934"/>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Main Filter</a:t>
              </a:r>
            </a:p>
          </p:txBody>
        </p:sp>
        <p:cxnSp>
          <p:nvCxnSpPr>
            <p:cNvPr id="9" name="直接箭头连接符 8">
              <a:extLst>
                <a:ext uri="{FF2B5EF4-FFF2-40B4-BE49-F238E27FC236}">
                  <a16:creationId xmlns:a16="http://schemas.microsoft.com/office/drawing/2014/main" id="{56C726A7-20A6-4B56-8650-FF03FB3CDA07}"/>
                </a:ext>
              </a:extLst>
            </p:cNvPr>
            <p:cNvCxnSpPr/>
            <p:nvPr/>
          </p:nvCxnSpPr>
          <p:spPr>
            <a:xfrm>
              <a:off x="5921494" y="2699847"/>
              <a:ext cx="0" cy="272225"/>
            </a:xfrm>
            <a:prstGeom prst="straightConnector1">
              <a:avLst/>
            </a:prstGeom>
            <a:ln w="444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AF7717A-5F04-4AB4-BBC6-A06EBD6A1557}"/>
                </a:ext>
              </a:extLst>
            </p:cNvPr>
            <p:cNvCxnSpPr/>
            <p:nvPr/>
          </p:nvCxnSpPr>
          <p:spPr>
            <a:xfrm>
              <a:off x="5921494" y="3951439"/>
              <a:ext cx="0" cy="272225"/>
            </a:xfrm>
            <a:prstGeom prst="straightConnector1">
              <a:avLst/>
            </a:prstGeom>
            <a:ln w="444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sp>
        <p:nvSpPr>
          <p:cNvPr id="12" name="矩形: 圆角 11">
            <a:extLst>
              <a:ext uri="{FF2B5EF4-FFF2-40B4-BE49-F238E27FC236}">
                <a16:creationId xmlns:a16="http://schemas.microsoft.com/office/drawing/2014/main" id="{FAFCC660-1E91-41ED-AB2A-F0EB9953D554}"/>
              </a:ext>
            </a:extLst>
          </p:cNvPr>
          <p:cNvSpPr/>
          <p:nvPr/>
        </p:nvSpPr>
        <p:spPr>
          <a:xfrm>
            <a:off x="5068032" y="2021659"/>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Calibration</a:t>
            </a:r>
            <a:endParaRPr lang="en-US" altLang="zh-CN" sz="1600" b="1" dirty="0">
              <a:solidFill>
                <a:schemeClr val="tx1"/>
              </a:solidFill>
              <a:latin typeface="Times New Roman" panose="02020603050405020304" pitchFamily="18" charset="0"/>
              <a:cs typeface="Times New Roman" panose="02020603050405020304" pitchFamily="18" charset="0"/>
            </a:endParaRPr>
          </a:p>
        </p:txBody>
      </p:sp>
      <p:cxnSp>
        <p:nvCxnSpPr>
          <p:cNvPr id="14" name="直接连接符 13">
            <a:extLst>
              <a:ext uri="{FF2B5EF4-FFF2-40B4-BE49-F238E27FC236}">
                <a16:creationId xmlns:a16="http://schemas.microsoft.com/office/drawing/2014/main" id="{76EDBD85-5AC5-4535-830F-1AD8703789D2}"/>
              </a:ext>
            </a:extLst>
          </p:cNvPr>
          <p:cNvCxnSpPr/>
          <p:nvPr/>
        </p:nvCxnSpPr>
        <p:spPr>
          <a:xfrm>
            <a:off x="4207858" y="2128205"/>
            <a:ext cx="0" cy="3293459"/>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6421255-C094-40F5-B2DD-A19394C2C63A}"/>
              </a:ext>
            </a:extLst>
          </p:cNvPr>
          <p:cNvSpPr txBox="1"/>
          <p:nvPr/>
        </p:nvSpPr>
        <p:spPr>
          <a:xfrm>
            <a:off x="1335186" y="4681001"/>
            <a:ext cx="2265770" cy="369332"/>
          </a:xfrm>
          <a:prstGeom prst="rect">
            <a:avLst/>
          </a:prstGeom>
          <a:noFill/>
        </p:spPr>
        <p:txBody>
          <a:bodyPr wrap="square" rtlCol="0">
            <a:spAutoFit/>
          </a:bodyPr>
          <a:lstStyle/>
          <a:p>
            <a:pPr algn="ctr"/>
            <a:r>
              <a:rPr lang="en-US" altLang="zh-CN" dirty="0"/>
              <a:t>Depth filter</a:t>
            </a:r>
            <a:endParaRPr lang="zh-CN" altLang="en-US" dirty="0"/>
          </a:p>
        </p:txBody>
      </p:sp>
      <p:sp>
        <p:nvSpPr>
          <p:cNvPr id="16" name="箭头: 下 15">
            <a:extLst>
              <a:ext uri="{FF2B5EF4-FFF2-40B4-BE49-F238E27FC236}">
                <a16:creationId xmlns:a16="http://schemas.microsoft.com/office/drawing/2014/main" id="{A16658F3-E6A7-47C9-A90A-9748EEE818A1}"/>
              </a:ext>
            </a:extLst>
          </p:cNvPr>
          <p:cNvSpPr/>
          <p:nvPr/>
        </p:nvSpPr>
        <p:spPr>
          <a:xfrm>
            <a:off x="2330507" y="3305618"/>
            <a:ext cx="275129" cy="89009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E2B69D4D-2D02-4612-9628-3227D280D9BA}"/>
              </a:ext>
            </a:extLst>
          </p:cNvPr>
          <p:cNvCxnSpPr>
            <a:cxnSpLocks/>
          </p:cNvCxnSpPr>
          <p:nvPr/>
        </p:nvCxnSpPr>
        <p:spPr>
          <a:xfrm>
            <a:off x="7520740" y="2461253"/>
            <a:ext cx="789780" cy="0"/>
          </a:xfrm>
          <a:prstGeom prst="straightConnector1">
            <a:avLst/>
          </a:prstGeom>
          <a:ln w="44450">
            <a:solidFill>
              <a:schemeClr val="tx1"/>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7B826A7-3FC3-4831-B9D5-DA53EC54A353}"/>
              </a:ext>
            </a:extLst>
          </p:cNvPr>
          <p:cNvSpPr txBox="1"/>
          <p:nvPr/>
        </p:nvSpPr>
        <p:spPr>
          <a:xfrm>
            <a:off x="5068032" y="3175085"/>
            <a:ext cx="2796595" cy="1077218"/>
          </a:xfrm>
          <a:prstGeom prst="rect">
            <a:avLst/>
          </a:prstGeom>
          <a:noFill/>
        </p:spPr>
        <p:txBody>
          <a:bodyPr wrap="square" rtlCol="0">
            <a:spAutoFit/>
          </a:bodyPr>
          <a:lstStyle/>
          <a:p>
            <a:r>
              <a:rPr lang="en-US" altLang="zh-CN" sz="1600" dirty="0"/>
              <a:t>Reason:</a:t>
            </a:r>
          </a:p>
          <a:p>
            <a:r>
              <a:rPr lang="en-US" altLang="zh-CN" sz="1600" dirty="0"/>
              <a:t> </a:t>
            </a:r>
          </a:p>
          <a:p>
            <a:pPr marL="285750" indent="-285750">
              <a:buFont typeface="Arial" panose="020B0604020202020204" pitchFamily="34" charset="0"/>
              <a:buChar char="•"/>
            </a:pPr>
            <a:r>
              <a:rPr lang="en-US" altLang="zh-CN" sz="1600" dirty="0"/>
              <a:t>potential shaking</a:t>
            </a:r>
            <a:r>
              <a:rPr lang="zh-CN" altLang="en-US" sz="1600" dirty="0"/>
              <a:t> </a:t>
            </a:r>
            <a:endParaRPr lang="en-US" altLang="zh-CN" sz="1600" dirty="0"/>
          </a:p>
          <a:p>
            <a:pPr marL="285750" indent="-285750">
              <a:buFont typeface="Arial" panose="020B0604020202020204" pitchFamily="34" charset="0"/>
              <a:buChar char="•"/>
            </a:pPr>
            <a:r>
              <a:rPr lang="en-US" altLang="zh-CN" sz="1600" dirty="0"/>
              <a:t>Environmental conditions</a:t>
            </a:r>
            <a:endParaRPr lang="zh-CN" altLang="en-US" sz="1600" dirty="0"/>
          </a:p>
        </p:txBody>
      </p:sp>
      <p:sp>
        <p:nvSpPr>
          <p:cNvPr id="4" name="文本框 3">
            <a:extLst>
              <a:ext uri="{FF2B5EF4-FFF2-40B4-BE49-F238E27FC236}">
                <a16:creationId xmlns:a16="http://schemas.microsoft.com/office/drawing/2014/main" id="{752D8057-BA19-43D9-98AF-C8867E897BEE}"/>
              </a:ext>
            </a:extLst>
          </p:cNvPr>
          <p:cNvSpPr txBox="1"/>
          <p:nvPr/>
        </p:nvSpPr>
        <p:spPr>
          <a:xfrm>
            <a:off x="1597699" y="1767623"/>
            <a:ext cx="1740743" cy="369332"/>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Another idea</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0414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4726574-6E47-4C53-993E-A79A9B047E28}"/>
              </a:ext>
            </a:extLst>
          </p:cNvPr>
          <p:cNvGrpSpPr/>
          <p:nvPr/>
        </p:nvGrpSpPr>
        <p:grpSpPr>
          <a:xfrm>
            <a:off x="1468405" y="2369617"/>
            <a:ext cx="2089393" cy="3304012"/>
            <a:chOff x="4876798" y="1809750"/>
            <a:chExt cx="2089393" cy="3304012"/>
          </a:xfrm>
        </p:grpSpPr>
        <p:sp>
          <p:nvSpPr>
            <p:cNvPr id="4" name="矩形: 圆角 3">
              <a:extLst>
                <a:ext uri="{FF2B5EF4-FFF2-40B4-BE49-F238E27FC236}">
                  <a16:creationId xmlns:a16="http://schemas.microsoft.com/office/drawing/2014/main" id="{CA32E4CF-B287-470B-B847-9771799AC168}"/>
                </a:ext>
              </a:extLst>
            </p:cNvPr>
            <p:cNvSpPr/>
            <p:nvPr/>
          </p:nvSpPr>
          <p:spPr>
            <a:xfrm>
              <a:off x="4876798" y="1809750"/>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High Confidence Preset</a:t>
              </a:r>
            </a:p>
          </p:txBody>
        </p:sp>
        <p:sp>
          <p:nvSpPr>
            <p:cNvPr id="5" name="矩形: 圆角 4">
              <a:extLst>
                <a:ext uri="{FF2B5EF4-FFF2-40B4-BE49-F238E27FC236}">
                  <a16:creationId xmlns:a16="http://schemas.microsoft.com/office/drawing/2014/main" id="{BDC386F8-759E-40F1-B501-6D592E04CCFF}"/>
                </a:ext>
              </a:extLst>
            </p:cNvPr>
            <p:cNvSpPr/>
            <p:nvPr/>
          </p:nvSpPr>
          <p:spPr>
            <a:xfrm>
              <a:off x="4876798" y="3061341"/>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Downsample</a:t>
              </a:r>
              <a:endParaRPr lang="en-US" altLang="zh-CN" sz="1600" b="1" dirty="0">
                <a:solidFill>
                  <a:schemeClr val="tx1"/>
                </a:solidFill>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B62561AD-5503-4D27-98A3-EBBB5A3185C6}"/>
                </a:ext>
              </a:extLst>
            </p:cNvPr>
            <p:cNvSpPr/>
            <p:nvPr/>
          </p:nvSpPr>
          <p:spPr>
            <a:xfrm>
              <a:off x="4876798" y="4312934"/>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Main Filter</a:t>
              </a:r>
            </a:p>
          </p:txBody>
        </p:sp>
        <p:cxnSp>
          <p:nvCxnSpPr>
            <p:cNvPr id="7" name="直接箭头连接符 6">
              <a:extLst>
                <a:ext uri="{FF2B5EF4-FFF2-40B4-BE49-F238E27FC236}">
                  <a16:creationId xmlns:a16="http://schemas.microsoft.com/office/drawing/2014/main" id="{299C4295-E7D7-46AB-A02D-BE3B01B61CB8}"/>
                </a:ext>
              </a:extLst>
            </p:cNvPr>
            <p:cNvCxnSpPr/>
            <p:nvPr/>
          </p:nvCxnSpPr>
          <p:spPr>
            <a:xfrm>
              <a:off x="5921494" y="2699847"/>
              <a:ext cx="0" cy="272225"/>
            </a:xfrm>
            <a:prstGeom prst="straightConnector1">
              <a:avLst/>
            </a:prstGeom>
            <a:ln w="444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673E60C6-DEDB-476E-919D-DC5007880ABD}"/>
                </a:ext>
              </a:extLst>
            </p:cNvPr>
            <p:cNvCxnSpPr/>
            <p:nvPr/>
          </p:nvCxnSpPr>
          <p:spPr>
            <a:xfrm>
              <a:off x="5921494" y="3951439"/>
              <a:ext cx="0" cy="272225"/>
            </a:xfrm>
            <a:prstGeom prst="straightConnector1">
              <a:avLst/>
            </a:prstGeom>
            <a:ln w="444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sp>
        <p:nvSpPr>
          <p:cNvPr id="10" name="标题 1">
            <a:extLst>
              <a:ext uri="{FF2B5EF4-FFF2-40B4-BE49-F238E27FC236}">
                <a16:creationId xmlns:a16="http://schemas.microsoft.com/office/drawing/2014/main" id="{FD82A917-5248-4BB0-8282-E9B4699066BB}"/>
              </a:ext>
            </a:extLst>
          </p:cNvPr>
          <p:cNvSpPr>
            <a:spLocks noGrp="1"/>
          </p:cNvSpPr>
          <p:nvPr>
            <p:ph type="title"/>
          </p:nvPr>
        </p:nvSpPr>
        <p:spPr>
          <a:xfrm>
            <a:off x="838200" y="365125"/>
            <a:ext cx="10515600" cy="1325563"/>
          </a:xfrm>
        </p:spPr>
        <p:txBody>
          <a:bodyPr/>
          <a:lstStyle/>
          <a:p>
            <a:r>
              <a:rPr lang="en-US" altLang="zh-CN" dirty="0"/>
              <a:t>Depth camera</a:t>
            </a:r>
            <a:endParaRPr lang="zh-CN" altLang="en-US" dirty="0"/>
          </a:p>
        </p:txBody>
      </p:sp>
      <p:sp>
        <p:nvSpPr>
          <p:cNvPr id="11" name="标注: 弯曲线形 10">
            <a:extLst>
              <a:ext uri="{FF2B5EF4-FFF2-40B4-BE49-F238E27FC236}">
                <a16:creationId xmlns:a16="http://schemas.microsoft.com/office/drawing/2014/main" id="{F6D9CEFF-BEB7-4811-8E5D-2EDA3E1CF106}"/>
              </a:ext>
            </a:extLst>
          </p:cNvPr>
          <p:cNvSpPr/>
          <p:nvPr/>
        </p:nvSpPr>
        <p:spPr>
          <a:xfrm>
            <a:off x="4879495" y="2177247"/>
            <a:ext cx="6321519" cy="3549010"/>
          </a:xfrm>
          <a:prstGeom prst="borderCallout2">
            <a:avLst>
              <a:gd name="adj1" fmla="val 40411"/>
              <a:gd name="adj2" fmla="val -12"/>
              <a:gd name="adj3" fmla="val 40639"/>
              <a:gd name="adj4" fmla="val -12059"/>
              <a:gd name="adj5" fmla="val 16925"/>
              <a:gd name="adj6" fmla="val -187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8F64CCF-C8DF-4B5D-8324-48E383736FA7}"/>
              </a:ext>
            </a:extLst>
          </p:cNvPr>
          <p:cNvSpPr txBox="1"/>
          <p:nvPr/>
        </p:nvSpPr>
        <p:spPr>
          <a:xfrm>
            <a:off x="5693564" y="4872801"/>
            <a:ext cx="4693380" cy="584775"/>
          </a:xfrm>
          <a:prstGeom prst="rect">
            <a:avLst/>
          </a:prstGeom>
          <a:noFill/>
        </p:spPr>
        <p:txBody>
          <a:bodyPr wrap="square" rtlCol="0">
            <a:spAutoFit/>
          </a:bodyPr>
          <a:lstStyle/>
          <a:p>
            <a:r>
              <a:rPr lang="en-US" altLang="zh-CN" sz="1600" b="1" dirty="0"/>
              <a:t>Core idea</a:t>
            </a:r>
            <a:r>
              <a:rPr lang="en-US" altLang="zh-CN" sz="1600" dirty="0"/>
              <a:t>: well defined features are more likely to have high confidence corresponding depth</a:t>
            </a:r>
            <a:endParaRPr lang="zh-CN" altLang="en-US" sz="1600" dirty="0"/>
          </a:p>
        </p:txBody>
      </p:sp>
      <p:pic>
        <p:nvPicPr>
          <p:cNvPr id="13" name="图片 12">
            <a:extLst>
              <a:ext uri="{FF2B5EF4-FFF2-40B4-BE49-F238E27FC236}">
                <a16:creationId xmlns:a16="http://schemas.microsoft.com/office/drawing/2014/main" id="{B7E19CE2-3385-469F-A617-CDC1F5C1EE2B}"/>
              </a:ext>
            </a:extLst>
          </p:cNvPr>
          <p:cNvPicPr>
            <a:picLocks noChangeAspect="1"/>
          </p:cNvPicPr>
          <p:nvPr/>
        </p:nvPicPr>
        <p:blipFill>
          <a:blip r:embed="rId3"/>
          <a:stretch>
            <a:fillRect/>
          </a:stretch>
        </p:blipFill>
        <p:spPr>
          <a:xfrm>
            <a:off x="5766636" y="3081208"/>
            <a:ext cx="1823259" cy="1080000"/>
          </a:xfrm>
          <a:prstGeom prst="rect">
            <a:avLst/>
          </a:prstGeom>
        </p:spPr>
      </p:pic>
      <p:pic>
        <p:nvPicPr>
          <p:cNvPr id="15" name="图片 14">
            <a:extLst>
              <a:ext uri="{FF2B5EF4-FFF2-40B4-BE49-F238E27FC236}">
                <a16:creationId xmlns:a16="http://schemas.microsoft.com/office/drawing/2014/main" id="{DF53694C-2873-4826-B20D-9391BC71675D}"/>
              </a:ext>
            </a:extLst>
          </p:cNvPr>
          <p:cNvPicPr>
            <a:picLocks noChangeAspect="1"/>
          </p:cNvPicPr>
          <p:nvPr/>
        </p:nvPicPr>
        <p:blipFill>
          <a:blip r:embed="rId4"/>
          <a:stretch>
            <a:fillRect/>
          </a:stretch>
        </p:blipFill>
        <p:spPr>
          <a:xfrm>
            <a:off x="8566821" y="3081208"/>
            <a:ext cx="1912689" cy="1080000"/>
          </a:xfrm>
          <a:prstGeom prst="rect">
            <a:avLst/>
          </a:prstGeom>
        </p:spPr>
      </p:pic>
      <p:sp>
        <p:nvSpPr>
          <p:cNvPr id="16" name="箭头: 右 15">
            <a:extLst>
              <a:ext uri="{FF2B5EF4-FFF2-40B4-BE49-F238E27FC236}">
                <a16:creationId xmlns:a16="http://schemas.microsoft.com/office/drawing/2014/main" id="{C89E7C97-111C-471F-9864-F74E6C47E7B6}"/>
              </a:ext>
            </a:extLst>
          </p:cNvPr>
          <p:cNvSpPr/>
          <p:nvPr/>
        </p:nvSpPr>
        <p:spPr>
          <a:xfrm>
            <a:off x="7919024" y="3473528"/>
            <a:ext cx="388418" cy="26906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1517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4726574-6E47-4C53-993E-A79A9B047E28}"/>
              </a:ext>
            </a:extLst>
          </p:cNvPr>
          <p:cNvGrpSpPr/>
          <p:nvPr/>
        </p:nvGrpSpPr>
        <p:grpSpPr>
          <a:xfrm>
            <a:off x="1468405" y="2369617"/>
            <a:ext cx="2089393" cy="3304012"/>
            <a:chOff x="4876798" y="1809750"/>
            <a:chExt cx="2089393" cy="3304012"/>
          </a:xfrm>
        </p:grpSpPr>
        <p:sp>
          <p:nvSpPr>
            <p:cNvPr id="4" name="矩形: 圆角 3">
              <a:extLst>
                <a:ext uri="{FF2B5EF4-FFF2-40B4-BE49-F238E27FC236}">
                  <a16:creationId xmlns:a16="http://schemas.microsoft.com/office/drawing/2014/main" id="{CA32E4CF-B287-470B-B847-9771799AC168}"/>
                </a:ext>
              </a:extLst>
            </p:cNvPr>
            <p:cNvSpPr/>
            <p:nvPr/>
          </p:nvSpPr>
          <p:spPr>
            <a:xfrm>
              <a:off x="4876798" y="1809750"/>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High Confidence Preset</a:t>
              </a:r>
            </a:p>
          </p:txBody>
        </p:sp>
        <p:sp>
          <p:nvSpPr>
            <p:cNvPr id="5" name="矩形: 圆角 4">
              <a:extLst>
                <a:ext uri="{FF2B5EF4-FFF2-40B4-BE49-F238E27FC236}">
                  <a16:creationId xmlns:a16="http://schemas.microsoft.com/office/drawing/2014/main" id="{BDC386F8-759E-40F1-B501-6D592E04CCFF}"/>
                </a:ext>
              </a:extLst>
            </p:cNvPr>
            <p:cNvSpPr/>
            <p:nvPr/>
          </p:nvSpPr>
          <p:spPr>
            <a:xfrm>
              <a:off x="4876798" y="3061341"/>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Downsample</a:t>
              </a:r>
              <a:endParaRPr lang="en-US" altLang="zh-CN" sz="1600" b="1" dirty="0">
                <a:solidFill>
                  <a:schemeClr val="tx1"/>
                </a:solidFill>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B62561AD-5503-4D27-98A3-EBBB5A3185C6}"/>
                </a:ext>
              </a:extLst>
            </p:cNvPr>
            <p:cNvSpPr/>
            <p:nvPr/>
          </p:nvSpPr>
          <p:spPr>
            <a:xfrm>
              <a:off x="4876798" y="4312934"/>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Main Filter</a:t>
              </a:r>
            </a:p>
          </p:txBody>
        </p:sp>
        <p:cxnSp>
          <p:nvCxnSpPr>
            <p:cNvPr id="7" name="直接箭头连接符 6">
              <a:extLst>
                <a:ext uri="{FF2B5EF4-FFF2-40B4-BE49-F238E27FC236}">
                  <a16:creationId xmlns:a16="http://schemas.microsoft.com/office/drawing/2014/main" id="{299C4295-E7D7-46AB-A02D-BE3B01B61CB8}"/>
                </a:ext>
              </a:extLst>
            </p:cNvPr>
            <p:cNvCxnSpPr/>
            <p:nvPr/>
          </p:nvCxnSpPr>
          <p:spPr>
            <a:xfrm>
              <a:off x="5921494" y="2699847"/>
              <a:ext cx="0" cy="272225"/>
            </a:xfrm>
            <a:prstGeom prst="straightConnector1">
              <a:avLst/>
            </a:prstGeom>
            <a:ln w="444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673E60C6-DEDB-476E-919D-DC5007880ABD}"/>
                </a:ext>
              </a:extLst>
            </p:cNvPr>
            <p:cNvCxnSpPr/>
            <p:nvPr/>
          </p:nvCxnSpPr>
          <p:spPr>
            <a:xfrm>
              <a:off x="5921494" y="3951439"/>
              <a:ext cx="0" cy="272225"/>
            </a:xfrm>
            <a:prstGeom prst="straightConnector1">
              <a:avLst/>
            </a:prstGeom>
            <a:ln w="444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sp>
        <p:nvSpPr>
          <p:cNvPr id="10" name="标题 1">
            <a:extLst>
              <a:ext uri="{FF2B5EF4-FFF2-40B4-BE49-F238E27FC236}">
                <a16:creationId xmlns:a16="http://schemas.microsoft.com/office/drawing/2014/main" id="{FD82A917-5248-4BB0-8282-E9B4699066BB}"/>
              </a:ext>
            </a:extLst>
          </p:cNvPr>
          <p:cNvSpPr>
            <a:spLocks noGrp="1"/>
          </p:cNvSpPr>
          <p:nvPr>
            <p:ph type="title"/>
          </p:nvPr>
        </p:nvSpPr>
        <p:spPr>
          <a:xfrm>
            <a:off x="838200" y="365125"/>
            <a:ext cx="10515600" cy="1325563"/>
          </a:xfrm>
        </p:spPr>
        <p:txBody>
          <a:bodyPr/>
          <a:lstStyle/>
          <a:p>
            <a:r>
              <a:rPr lang="en-US" altLang="zh-CN" dirty="0"/>
              <a:t>Depth camera</a:t>
            </a:r>
            <a:endParaRPr lang="zh-CN" altLang="en-US" dirty="0"/>
          </a:p>
        </p:txBody>
      </p:sp>
      <p:sp>
        <p:nvSpPr>
          <p:cNvPr id="11" name="标注: 弯曲线形 10">
            <a:extLst>
              <a:ext uri="{FF2B5EF4-FFF2-40B4-BE49-F238E27FC236}">
                <a16:creationId xmlns:a16="http://schemas.microsoft.com/office/drawing/2014/main" id="{F6D9CEFF-BEB7-4811-8E5D-2EDA3E1CF106}"/>
              </a:ext>
            </a:extLst>
          </p:cNvPr>
          <p:cNvSpPr/>
          <p:nvPr/>
        </p:nvSpPr>
        <p:spPr>
          <a:xfrm>
            <a:off x="4879495" y="2177247"/>
            <a:ext cx="6321519" cy="3549010"/>
          </a:xfrm>
          <a:prstGeom prst="borderCallout2">
            <a:avLst>
              <a:gd name="adj1" fmla="val 51355"/>
              <a:gd name="adj2" fmla="val 116"/>
              <a:gd name="adj3" fmla="val 51583"/>
              <a:gd name="adj4" fmla="val -13083"/>
              <a:gd name="adj5" fmla="val 51582"/>
              <a:gd name="adj6" fmla="val -1974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240101FB-BD95-49FC-B365-35C059FA3F66}"/>
              </a:ext>
            </a:extLst>
          </p:cNvPr>
          <p:cNvGrpSpPr/>
          <p:nvPr/>
        </p:nvGrpSpPr>
        <p:grpSpPr>
          <a:xfrm>
            <a:off x="6026998" y="2815108"/>
            <a:ext cx="1440000" cy="1440000"/>
            <a:chOff x="5599688" y="2872672"/>
            <a:chExt cx="1440000" cy="1440000"/>
          </a:xfrm>
        </p:grpSpPr>
        <p:sp>
          <p:nvSpPr>
            <p:cNvPr id="2" name="矩形 1">
              <a:extLst>
                <a:ext uri="{FF2B5EF4-FFF2-40B4-BE49-F238E27FC236}">
                  <a16:creationId xmlns:a16="http://schemas.microsoft.com/office/drawing/2014/main" id="{B99B2F80-EF61-47EF-9E0A-0F41D145F404}"/>
                </a:ext>
              </a:extLst>
            </p:cNvPr>
            <p:cNvSpPr/>
            <p:nvPr/>
          </p:nvSpPr>
          <p:spPr>
            <a:xfrm>
              <a:off x="5599688" y="2872672"/>
              <a:ext cx="1440000" cy="144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485432F5-0907-49AD-9696-170265453772}"/>
                </a:ext>
              </a:extLst>
            </p:cNvPr>
            <p:cNvCxnSpPr>
              <a:stCxn id="2" idx="0"/>
              <a:endCxn id="2" idx="2"/>
            </p:cNvCxnSpPr>
            <p:nvPr/>
          </p:nvCxnSpPr>
          <p:spPr>
            <a:xfrm>
              <a:off x="6319688" y="2872672"/>
              <a:ext cx="0" cy="1440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F0DE5EB-38CC-43BE-A071-21F7E6210059}"/>
                </a:ext>
              </a:extLst>
            </p:cNvPr>
            <p:cNvCxnSpPr>
              <a:stCxn id="2" idx="1"/>
              <a:endCxn id="2" idx="3"/>
            </p:cNvCxnSpPr>
            <p:nvPr/>
          </p:nvCxnSpPr>
          <p:spPr>
            <a:xfrm>
              <a:off x="5599688" y="3592672"/>
              <a:ext cx="14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1BACED2F-C5FE-4CCD-BAD4-8CEF2335054C}"/>
              </a:ext>
            </a:extLst>
          </p:cNvPr>
          <p:cNvSpPr/>
          <p:nvPr/>
        </p:nvSpPr>
        <p:spPr>
          <a:xfrm>
            <a:off x="9378669" y="3175108"/>
            <a:ext cx="720000" cy="7200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CB5541F-F14B-4548-AF7D-04641A7518A5}"/>
              </a:ext>
            </a:extLst>
          </p:cNvPr>
          <p:cNvSpPr txBox="1"/>
          <p:nvPr/>
        </p:nvSpPr>
        <p:spPr>
          <a:xfrm>
            <a:off x="5693564" y="4872801"/>
            <a:ext cx="4693380"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b="1" dirty="0"/>
              <a:t>Four pixels to one pixel </a:t>
            </a:r>
          </a:p>
          <a:p>
            <a:pPr marL="285750" indent="-285750">
              <a:buFont typeface="Arial" panose="020B0604020202020204" pitchFamily="34" charset="0"/>
              <a:buChar char="•"/>
            </a:pPr>
            <a:r>
              <a:rPr lang="en-US" altLang="zh-CN" sz="1600" b="1" dirty="0"/>
              <a:t>pick the closest depth value instead of median value</a:t>
            </a:r>
            <a:endParaRPr lang="zh-CN" altLang="en-US" sz="1600" b="1" dirty="0"/>
          </a:p>
        </p:txBody>
      </p:sp>
      <p:sp>
        <p:nvSpPr>
          <p:cNvPr id="19" name="箭头: 右 18">
            <a:extLst>
              <a:ext uri="{FF2B5EF4-FFF2-40B4-BE49-F238E27FC236}">
                <a16:creationId xmlns:a16="http://schemas.microsoft.com/office/drawing/2014/main" id="{4F648E8A-83E3-4CB0-AB65-8FC03FEDF669}"/>
              </a:ext>
            </a:extLst>
          </p:cNvPr>
          <p:cNvSpPr/>
          <p:nvPr/>
        </p:nvSpPr>
        <p:spPr>
          <a:xfrm>
            <a:off x="8095106" y="3354951"/>
            <a:ext cx="655455" cy="36031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412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E4726574-6E47-4C53-993E-A79A9B047E28}"/>
              </a:ext>
            </a:extLst>
          </p:cNvPr>
          <p:cNvGrpSpPr/>
          <p:nvPr/>
        </p:nvGrpSpPr>
        <p:grpSpPr>
          <a:xfrm>
            <a:off x="1468405" y="2369617"/>
            <a:ext cx="2089393" cy="3304012"/>
            <a:chOff x="4876798" y="1809750"/>
            <a:chExt cx="2089393" cy="3304012"/>
          </a:xfrm>
        </p:grpSpPr>
        <p:sp>
          <p:nvSpPr>
            <p:cNvPr id="4" name="矩形: 圆角 3">
              <a:extLst>
                <a:ext uri="{FF2B5EF4-FFF2-40B4-BE49-F238E27FC236}">
                  <a16:creationId xmlns:a16="http://schemas.microsoft.com/office/drawing/2014/main" id="{CA32E4CF-B287-470B-B847-9771799AC168}"/>
                </a:ext>
              </a:extLst>
            </p:cNvPr>
            <p:cNvSpPr/>
            <p:nvPr/>
          </p:nvSpPr>
          <p:spPr>
            <a:xfrm>
              <a:off x="4876798" y="1809750"/>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High Confidence Preset</a:t>
              </a:r>
            </a:p>
          </p:txBody>
        </p:sp>
        <p:sp>
          <p:nvSpPr>
            <p:cNvPr id="5" name="矩形: 圆角 4">
              <a:extLst>
                <a:ext uri="{FF2B5EF4-FFF2-40B4-BE49-F238E27FC236}">
                  <a16:creationId xmlns:a16="http://schemas.microsoft.com/office/drawing/2014/main" id="{BDC386F8-759E-40F1-B501-6D592E04CCFF}"/>
                </a:ext>
              </a:extLst>
            </p:cNvPr>
            <p:cNvSpPr/>
            <p:nvPr/>
          </p:nvSpPr>
          <p:spPr>
            <a:xfrm>
              <a:off x="4876798" y="3061341"/>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latin typeface="Times New Roman" panose="02020603050405020304" pitchFamily="18" charset="0"/>
                  <a:cs typeface="Times New Roman" panose="02020603050405020304" pitchFamily="18" charset="0"/>
                </a:rPr>
                <a:t>Downsample</a:t>
              </a:r>
              <a:endParaRPr lang="en-US" altLang="zh-CN" sz="1600" b="1" dirty="0">
                <a:solidFill>
                  <a:schemeClr val="tx1"/>
                </a:solidFill>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B62561AD-5503-4D27-98A3-EBBB5A3185C6}"/>
                </a:ext>
              </a:extLst>
            </p:cNvPr>
            <p:cNvSpPr/>
            <p:nvPr/>
          </p:nvSpPr>
          <p:spPr>
            <a:xfrm>
              <a:off x="4876798" y="4312934"/>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Main Filter</a:t>
              </a:r>
            </a:p>
          </p:txBody>
        </p:sp>
        <p:cxnSp>
          <p:nvCxnSpPr>
            <p:cNvPr id="7" name="直接箭头连接符 6">
              <a:extLst>
                <a:ext uri="{FF2B5EF4-FFF2-40B4-BE49-F238E27FC236}">
                  <a16:creationId xmlns:a16="http://schemas.microsoft.com/office/drawing/2014/main" id="{299C4295-E7D7-46AB-A02D-BE3B01B61CB8}"/>
                </a:ext>
              </a:extLst>
            </p:cNvPr>
            <p:cNvCxnSpPr/>
            <p:nvPr/>
          </p:nvCxnSpPr>
          <p:spPr>
            <a:xfrm>
              <a:off x="5921494" y="2699847"/>
              <a:ext cx="0" cy="272225"/>
            </a:xfrm>
            <a:prstGeom prst="straightConnector1">
              <a:avLst/>
            </a:prstGeom>
            <a:ln w="444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673E60C6-DEDB-476E-919D-DC5007880ABD}"/>
                </a:ext>
              </a:extLst>
            </p:cNvPr>
            <p:cNvCxnSpPr/>
            <p:nvPr/>
          </p:nvCxnSpPr>
          <p:spPr>
            <a:xfrm>
              <a:off x="5921494" y="3951439"/>
              <a:ext cx="0" cy="272225"/>
            </a:xfrm>
            <a:prstGeom prst="straightConnector1">
              <a:avLst/>
            </a:prstGeom>
            <a:ln w="444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sp>
        <p:nvSpPr>
          <p:cNvPr id="10" name="标题 1">
            <a:extLst>
              <a:ext uri="{FF2B5EF4-FFF2-40B4-BE49-F238E27FC236}">
                <a16:creationId xmlns:a16="http://schemas.microsoft.com/office/drawing/2014/main" id="{FD82A917-5248-4BB0-8282-E9B4699066BB}"/>
              </a:ext>
            </a:extLst>
          </p:cNvPr>
          <p:cNvSpPr>
            <a:spLocks noGrp="1"/>
          </p:cNvSpPr>
          <p:nvPr>
            <p:ph type="title"/>
          </p:nvPr>
        </p:nvSpPr>
        <p:spPr>
          <a:xfrm>
            <a:off x="838200" y="365125"/>
            <a:ext cx="10515600" cy="1325563"/>
          </a:xfrm>
        </p:spPr>
        <p:txBody>
          <a:bodyPr/>
          <a:lstStyle/>
          <a:p>
            <a:r>
              <a:rPr lang="en-US" altLang="zh-CN" dirty="0"/>
              <a:t>Depth camera</a:t>
            </a:r>
            <a:endParaRPr lang="zh-CN" altLang="en-US" dirty="0"/>
          </a:p>
        </p:txBody>
      </p:sp>
      <p:sp>
        <p:nvSpPr>
          <p:cNvPr id="11" name="标注: 弯曲线形 10">
            <a:extLst>
              <a:ext uri="{FF2B5EF4-FFF2-40B4-BE49-F238E27FC236}">
                <a16:creationId xmlns:a16="http://schemas.microsoft.com/office/drawing/2014/main" id="{F6D9CEFF-BEB7-4811-8E5D-2EDA3E1CF106}"/>
              </a:ext>
            </a:extLst>
          </p:cNvPr>
          <p:cNvSpPr/>
          <p:nvPr/>
        </p:nvSpPr>
        <p:spPr>
          <a:xfrm>
            <a:off x="4879495" y="2177247"/>
            <a:ext cx="6321519" cy="3549010"/>
          </a:xfrm>
          <a:prstGeom prst="borderCallout2">
            <a:avLst>
              <a:gd name="adj1" fmla="val 40411"/>
              <a:gd name="adj2" fmla="val -12"/>
              <a:gd name="adj3" fmla="val 40639"/>
              <a:gd name="adj4" fmla="val -12059"/>
              <a:gd name="adj5" fmla="val 88064"/>
              <a:gd name="adj6" fmla="val -185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83AB4B5-993B-48F7-AC1E-3070F1AC8A10}"/>
              </a:ext>
            </a:extLst>
          </p:cNvPr>
          <p:cNvSpPr txBox="1"/>
          <p:nvPr/>
        </p:nvSpPr>
        <p:spPr>
          <a:xfrm>
            <a:off x="5170811" y="2619399"/>
            <a:ext cx="3261090"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Edge </a:t>
            </a:r>
            <a:r>
              <a:rPr lang="en-US" altLang="zh-CN" dirty="0"/>
              <a:t>filter: </a:t>
            </a:r>
          </a:p>
          <a:p>
            <a:pPr lvl="1"/>
            <a:r>
              <a:rPr lang="en-US" altLang="zh-CN" dirty="0" err="1"/>
              <a:t>sobel</a:t>
            </a:r>
            <a:r>
              <a:rPr lang="en-US" altLang="zh-CN" dirty="0"/>
              <a:t> operator</a:t>
            </a:r>
            <a:endParaRPr lang="zh-CN" altLang="en-US" dirty="0"/>
          </a:p>
        </p:txBody>
      </p:sp>
      <p:sp>
        <p:nvSpPr>
          <p:cNvPr id="13" name="文本框 12">
            <a:extLst>
              <a:ext uri="{FF2B5EF4-FFF2-40B4-BE49-F238E27FC236}">
                <a16:creationId xmlns:a16="http://schemas.microsoft.com/office/drawing/2014/main" id="{9183175F-88B8-446A-AA9E-D43F0A0C7B5D}"/>
              </a:ext>
            </a:extLst>
          </p:cNvPr>
          <p:cNvSpPr txBox="1"/>
          <p:nvPr/>
        </p:nvSpPr>
        <p:spPr>
          <a:xfrm>
            <a:off x="8136827" y="2619399"/>
            <a:ext cx="4385884"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Corner</a:t>
            </a:r>
            <a:r>
              <a:rPr lang="en-US" altLang="zh-CN" dirty="0"/>
              <a:t> filter: </a:t>
            </a:r>
          </a:p>
          <a:p>
            <a:pPr lvl="1"/>
            <a:r>
              <a:rPr lang="en-US" altLang="zh-CN" dirty="0"/>
              <a:t>Harris Corner Detector </a:t>
            </a:r>
            <a:endParaRPr lang="zh-CN" altLang="en-US" dirty="0"/>
          </a:p>
        </p:txBody>
      </p:sp>
      <p:pic>
        <p:nvPicPr>
          <p:cNvPr id="9" name="图片 8">
            <a:extLst>
              <a:ext uri="{FF2B5EF4-FFF2-40B4-BE49-F238E27FC236}">
                <a16:creationId xmlns:a16="http://schemas.microsoft.com/office/drawing/2014/main" id="{723D7F80-DD77-4203-957A-0DC6E9C6993C}"/>
              </a:ext>
            </a:extLst>
          </p:cNvPr>
          <p:cNvPicPr>
            <a:picLocks noChangeAspect="1"/>
          </p:cNvPicPr>
          <p:nvPr/>
        </p:nvPicPr>
        <p:blipFill>
          <a:blip r:embed="rId3"/>
          <a:stretch>
            <a:fillRect/>
          </a:stretch>
        </p:blipFill>
        <p:spPr>
          <a:xfrm>
            <a:off x="5149227" y="3736105"/>
            <a:ext cx="2987600" cy="1241521"/>
          </a:xfrm>
          <a:prstGeom prst="rect">
            <a:avLst/>
          </a:prstGeom>
        </p:spPr>
      </p:pic>
      <p:sp>
        <p:nvSpPr>
          <p:cNvPr id="14" name="文本框 13">
            <a:extLst>
              <a:ext uri="{FF2B5EF4-FFF2-40B4-BE49-F238E27FC236}">
                <a16:creationId xmlns:a16="http://schemas.microsoft.com/office/drawing/2014/main" id="{9448479D-7DCD-4C73-9C88-B64D4E868D1F}"/>
              </a:ext>
            </a:extLst>
          </p:cNvPr>
          <p:cNvSpPr txBox="1"/>
          <p:nvPr/>
        </p:nvSpPr>
        <p:spPr>
          <a:xfrm>
            <a:off x="5615872" y="5062485"/>
            <a:ext cx="2520955" cy="369332"/>
          </a:xfrm>
          <a:prstGeom prst="rect">
            <a:avLst/>
          </a:prstGeom>
          <a:noFill/>
        </p:spPr>
        <p:txBody>
          <a:bodyPr wrap="square" rtlCol="0">
            <a:spAutoFit/>
          </a:bodyPr>
          <a:lstStyle/>
          <a:p>
            <a:r>
              <a:rPr lang="en-US" altLang="zh-CN" dirty="0"/>
              <a:t>F(x)                  F’(x)  </a:t>
            </a:r>
            <a:endParaRPr lang="zh-CN" altLang="en-US" dirty="0"/>
          </a:p>
        </p:txBody>
      </p:sp>
      <p:sp>
        <p:nvSpPr>
          <p:cNvPr id="15" name="文本框 14">
            <a:extLst>
              <a:ext uri="{FF2B5EF4-FFF2-40B4-BE49-F238E27FC236}">
                <a16:creationId xmlns:a16="http://schemas.microsoft.com/office/drawing/2014/main" id="{382E65A6-EACB-4A7E-9481-54028606A705}"/>
              </a:ext>
            </a:extLst>
          </p:cNvPr>
          <p:cNvSpPr txBox="1"/>
          <p:nvPr/>
        </p:nvSpPr>
        <p:spPr>
          <a:xfrm>
            <a:off x="5170811" y="3394861"/>
            <a:ext cx="1246174" cy="369332"/>
          </a:xfrm>
          <a:prstGeom prst="rect">
            <a:avLst/>
          </a:prstGeom>
          <a:noFill/>
        </p:spPr>
        <p:txBody>
          <a:bodyPr wrap="square" rtlCol="0">
            <a:spAutoFit/>
          </a:bodyPr>
          <a:lstStyle/>
          <a:p>
            <a:r>
              <a:rPr lang="en-US" altLang="zh-CN" dirty="0"/>
              <a:t>principle</a:t>
            </a:r>
            <a:endParaRPr lang="zh-CN" altLang="en-US" dirty="0"/>
          </a:p>
        </p:txBody>
      </p:sp>
      <p:sp>
        <p:nvSpPr>
          <p:cNvPr id="16" name="矩形 15">
            <a:extLst>
              <a:ext uri="{FF2B5EF4-FFF2-40B4-BE49-F238E27FC236}">
                <a16:creationId xmlns:a16="http://schemas.microsoft.com/office/drawing/2014/main" id="{197D16BA-2D2C-4ADE-8A59-1F753C0A6D7C}"/>
              </a:ext>
            </a:extLst>
          </p:cNvPr>
          <p:cNvSpPr/>
          <p:nvPr/>
        </p:nvSpPr>
        <p:spPr>
          <a:xfrm>
            <a:off x="8428143" y="3634977"/>
            <a:ext cx="3261090" cy="1169551"/>
          </a:xfrm>
          <a:prstGeom prst="rect">
            <a:avLst/>
          </a:prstGeom>
        </p:spPr>
        <p:txBody>
          <a:bodyPr wrap="square">
            <a:spAutoFit/>
          </a:bodyPr>
          <a:lstStyle/>
          <a:p>
            <a:pPr>
              <a:buFont typeface="+mj-lt"/>
              <a:buAutoNum type="arabicPeriod"/>
            </a:pPr>
            <a:r>
              <a:rPr lang="en-US" altLang="zh-CN" sz="1400" dirty="0">
                <a:solidFill>
                  <a:srgbClr val="202122"/>
                </a:solidFill>
                <a:latin typeface="Arial" panose="020B0604020202020204" pitchFamily="34" charset="0"/>
              </a:rPr>
              <a:t>Color to grayscale</a:t>
            </a:r>
          </a:p>
          <a:p>
            <a:pPr>
              <a:buFont typeface="+mj-lt"/>
              <a:buAutoNum type="arabicPeriod"/>
            </a:pPr>
            <a:r>
              <a:rPr lang="en-US" altLang="zh-CN" sz="1400" dirty="0">
                <a:solidFill>
                  <a:srgbClr val="202122"/>
                </a:solidFill>
                <a:latin typeface="Arial" panose="020B0604020202020204" pitchFamily="34" charset="0"/>
              </a:rPr>
              <a:t>Spatial derivative calculation</a:t>
            </a:r>
          </a:p>
          <a:p>
            <a:pPr>
              <a:buFont typeface="+mj-lt"/>
              <a:buAutoNum type="arabicPeriod"/>
            </a:pPr>
            <a:r>
              <a:rPr lang="en-US" altLang="zh-CN" sz="1400" dirty="0">
                <a:solidFill>
                  <a:srgbClr val="202122"/>
                </a:solidFill>
                <a:latin typeface="Arial" panose="020B0604020202020204" pitchFamily="34" charset="0"/>
              </a:rPr>
              <a:t>Structure tensor setup</a:t>
            </a:r>
          </a:p>
          <a:p>
            <a:pPr>
              <a:buFont typeface="+mj-lt"/>
              <a:buAutoNum type="arabicPeriod"/>
            </a:pPr>
            <a:r>
              <a:rPr lang="en-US" altLang="zh-CN" sz="1400" dirty="0">
                <a:solidFill>
                  <a:srgbClr val="202122"/>
                </a:solidFill>
                <a:latin typeface="Arial" panose="020B0604020202020204" pitchFamily="34" charset="0"/>
              </a:rPr>
              <a:t>Harris response calculation</a:t>
            </a:r>
          </a:p>
          <a:p>
            <a:pPr>
              <a:buFont typeface="+mj-lt"/>
              <a:buAutoNum type="arabicPeriod"/>
            </a:pPr>
            <a:r>
              <a:rPr lang="en-US" altLang="zh-CN" sz="1400" dirty="0">
                <a:solidFill>
                  <a:srgbClr val="202122"/>
                </a:solidFill>
                <a:latin typeface="Arial" panose="020B0604020202020204" pitchFamily="34" charset="0"/>
              </a:rPr>
              <a:t>Non-maximum suppression</a:t>
            </a:r>
            <a:endParaRPr lang="en-US" altLang="zh-CN" sz="1400"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738349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FD82A917-5248-4BB0-8282-E9B4699066BB}"/>
              </a:ext>
            </a:extLst>
          </p:cNvPr>
          <p:cNvSpPr>
            <a:spLocks noGrp="1"/>
          </p:cNvSpPr>
          <p:nvPr>
            <p:ph type="title"/>
          </p:nvPr>
        </p:nvSpPr>
        <p:spPr>
          <a:xfrm>
            <a:off x="838200" y="365125"/>
            <a:ext cx="10515600" cy="1325563"/>
          </a:xfrm>
        </p:spPr>
        <p:txBody>
          <a:bodyPr/>
          <a:lstStyle/>
          <a:p>
            <a:r>
              <a:rPr lang="en-US" altLang="zh-CN" dirty="0"/>
              <a:t>Depth camera</a:t>
            </a:r>
            <a:endParaRPr lang="zh-CN" altLang="en-US" dirty="0"/>
          </a:p>
        </p:txBody>
      </p:sp>
      <p:sp>
        <p:nvSpPr>
          <p:cNvPr id="17" name="矩形: 圆角 16">
            <a:extLst>
              <a:ext uri="{FF2B5EF4-FFF2-40B4-BE49-F238E27FC236}">
                <a16:creationId xmlns:a16="http://schemas.microsoft.com/office/drawing/2014/main" id="{839207AA-2C90-4A8B-97EC-7F81EFC45483}"/>
              </a:ext>
            </a:extLst>
          </p:cNvPr>
          <p:cNvSpPr/>
          <p:nvPr/>
        </p:nvSpPr>
        <p:spPr>
          <a:xfrm>
            <a:off x="1484589" y="3996116"/>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Image segment</a:t>
            </a:r>
          </a:p>
        </p:txBody>
      </p:sp>
      <p:sp>
        <p:nvSpPr>
          <p:cNvPr id="18" name="矩形: 圆角 17">
            <a:extLst>
              <a:ext uri="{FF2B5EF4-FFF2-40B4-BE49-F238E27FC236}">
                <a16:creationId xmlns:a16="http://schemas.microsoft.com/office/drawing/2014/main" id="{13CC98B8-4E56-4BB8-9335-3FBD2DE1A723}"/>
              </a:ext>
            </a:extLst>
          </p:cNvPr>
          <p:cNvSpPr/>
          <p:nvPr/>
        </p:nvSpPr>
        <p:spPr>
          <a:xfrm>
            <a:off x="1484588" y="5522402"/>
            <a:ext cx="2089393" cy="80082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Depth filter</a:t>
            </a:r>
          </a:p>
        </p:txBody>
      </p:sp>
      <p:grpSp>
        <p:nvGrpSpPr>
          <p:cNvPr id="19" name="组合 18">
            <a:extLst>
              <a:ext uri="{FF2B5EF4-FFF2-40B4-BE49-F238E27FC236}">
                <a16:creationId xmlns:a16="http://schemas.microsoft.com/office/drawing/2014/main" id="{1DF497EE-2C04-4BBE-ADA4-8B026E2F39CB}"/>
              </a:ext>
            </a:extLst>
          </p:cNvPr>
          <p:cNvGrpSpPr/>
          <p:nvPr/>
        </p:nvGrpSpPr>
        <p:grpSpPr>
          <a:xfrm>
            <a:off x="5959783" y="3181696"/>
            <a:ext cx="2057400" cy="2340706"/>
            <a:chOff x="4419937" y="2603527"/>
            <a:chExt cx="2057400" cy="2340706"/>
          </a:xfrm>
        </p:grpSpPr>
        <p:pic>
          <p:nvPicPr>
            <p:cNvPr id="20" name="Picture 2" descr="Raspberry Pi 图片、库存照片和矢量图| Shutterstock">
              <a:extLst>
                <a:ext uri="{FF2B5EF4-FFF2-40B4-BE49-F238E27FC236}">
                  <a16:creationId xmlns:a16="http://schemas.microsoft.com/office/drawing/2014/main" id="{BE8EC687-500B-4809-A58C-FEC1DC97D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978"/>
            <a:stretch/>
          </p:blipFill>
          <p:spPr bwMode="auto">
            <a:xfrm>
              <a:off x="4419937" y="2901964"/>
              <a:ext cx="2057400" cy="204226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a:extLst>
                <a:ext uri="{FF2B5EF4-FFF2-40B4-BE49-F238E27FC236}">
                  <a16:creationId xmlns:a16="http://schemas.microsoft.com/office/drawing/2014/main" id="{849DBE3D-5D2F-4BD5-83B4-2378E6E13B1E}"/>
                </a:ext>
              </a:extLst>
            </p:cNvPr>
            <p:cNvGrpSpPr/>
            <p:nvPr/>
          </p:nvGrpSpPr>
          <p:grpSpPr>
            <a:xfrm>
              <a:off x="4851764" y="2603527"/>
              <a:ext cx="1193746" cy="596873"/>
              <a:chOff x="4887798" y="2603527"/>
              <a:chExt cx="1193746" cy="596873"/>
            </a:xfrm>
          </p:grpSpPr>
          <p:pic>
            <p:nvPicPr>
              <p:cNvPr id="22" name="Picture 4" descr="Raspberry, pi Free Icon of SuperTiny">
                <a:extLst>
                  <a:ext uri="{FF2B5EF4-FFF2-40B4-BE49-F238E27FC236}">
                    <a16:creationId xmlns:a16="http://schemas.microsoft.com/office/drawing/2014/main" id="{6644B0A0-E4F9-44DF-85D3-614DB35674C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87798" y="2603527"/>
                <a:ext cx="596873" cy="5968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aspberry, pi Free Icon of SuperTiny">
                <a:extLst>
                  <a:ext uri="{FF2B5EF4-FFF2-40B4-BE49-F238E27FC236}">
                    <a16:creationId xmlns:a16="http://schemas.microsoft.com/office/drawing/2014/main" id="{2D48C39D-40DF-4CD8-AD19-FBC2B323440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84671" y="2603527"/>
                <a:ext cx="596873" cy="59687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4" name="图形 23" descr="复选标记">
            <a:extLst>
              <a:ext uri="{FF2B5EF4-FFF2-40B4-BE49-F238E27FC236}">
                <a16:creationId xmlns:a16="http://schemas.microsoft.com/office/drawing/2014/main" id="{75EAC797-97F4-4D22-9102-B190E0397E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19549" y="5686276"/>
            <a:ext cx="473079" cy="473079"/>
          </a:xfrm>
          <a:prstGeom prst="rect">
            <a:avLst/>
          </a:prstGeom>
        </p:spPr>
      </p:pic>
      <p:cxnSp>
        <p:nvCxnSpPr>
          <p:cNvPr id="27" name="直接箭头连接符 26">
            <a:extLst>
              <a:ext uri="{FF2B5EF4-FFF2-40B4-BE49-F238E27FC236}">
                <a16:creationId xmlns:a16="http://schemas.microsoft.com/office/drawing/2014/main" id="{4C4BD3B4-CB0A-42E8-8AA6-76DD6CDB464E}"/>
              </a:ext>
            </a:extLst>
          </p:cNvPr>
          <p:cNvCxnSpPr>
            <a:cxnSpLocks/>
          </p:cNvCxnSpPr>
          <p:nvPr/>
        </p:nvCxnSpPr>
        <p:spPr>
          <a:xfrm flipV="1">
            <a:off x="4652920" y="4588185"/>
            <a:ext cx="1140977" cy="1334630"/>
          </a:xfrm>
          <a:prstGeom prst="straightConnector1">
            <a:avLst/>
          </a:prstGeom>
          <a:ln w="47625">
            <a:solidFill>
              <a:schemeClr val="tx1"/>
            </a:solidFill>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247BFD8-2D9A-4E1C-BE61-F76E5FE5903A}"/>
              </a:ext>
            </a:extLst>
          </p:cNvPr>
          <p:cNvCxnSpPr>
            <a:cxnSpLocks/>
            <a:stCxn id="20" idx="3"/>
          </p:cNvCxnSpPr>
          <p:nvPr/>
        </p:nvCxnSpPr>
        <p:spPr>
          <a:xfrm>
            <a:off x="8017183" y="4501268"/>
            <a:ext cx="1304842" cy="1421547"/>
          </a:xfrm>
          <a:prstGeom prst="straightConnector1">
            <a:avLst/>
          </a:prstGeom>
          <a:ln w="47625">
            <a:solidFill>
              <a:schemeClr val="tx1"/>
            </a:solidFill>
            <a:prstDash val="lgDash"/>
            <a:tailEnd type="stealth" w="lg" len="lg"/>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36DB440D-E532-4E0F-B4CD-D10AE2501CD9}"/>
              </a:ext>
            </a:extLst>
          </p:cNvPr>
          <p:cNvSpPr txBox="1"/>
          <p:nvPr/>
        </p:nvSpPr>
        <p:spPr>
          <a:xfrm>
            <a:off x="8965975" y="6334673"/>
            <a:ext cx="1772156" cy="369332"/>
          </a:xfrm>
          <a:prstGeom prst="rect">
            <a:avLst/>
          </a:prstGeom>
          <a:noFill/>
        </p:spPr>
        <p:txBody>
          <a:bodyPr wrap="square" rtlCol="0">
            <a:spAutoFit/>
          </a:bodyPr>
          <a:lstStyle/>
          <a:p>
            <a:r>
              <a:rPr lang="en-US" altLang="zh-CN" dirty="0"/>
              <a:t>Other part</a:t>
            </a:r>
            <a:endParaRPr lang="zh-CN" altLang="en-US" dirty="0"/>
          </a:p>
        </p:txBody>
      </p:sp>
      <p:pic>
        <p:nvPicPr>
          <p:cNvPr id="34" name="图片 33">
            <a:extLst>
              <a:ext uri="{FF2B5EF4-FFF2-40B4-BE49-F238E27FC236}">
                <a16:creationId xmlns:a16="http://schemas.microsoft.com/office/drawing/2014/main" id="{1C58877E-E9F1-4EBE-B66A-6917AC5E44D8}"/>
              </a:ext>
            </a:extLst>
          </p:cNvPr>
          <p:cNvPicPr>
            <a:picLocks noChangeAspect="1"/>
          </p:cNvPicPr>
          <p:nvPr/>
        </p:nvPicPr>
        <p:blipFill>
          <a:blip r:embed="rId8"/>
          <a:stretch>
            <a:fillRect/>
          </a:stretch>
        </p:blipFill>
        <p:spPr>
          <a:xfrm>
            <a:off x="4577389" y="1639276"/>
            <a:ext cx="1823259" cy="1080000"/>
          </a:xfrm>
          <a:prstGeom prst="rect">
            <a:avLst/>
          </a:prstGeom>
        </p:spPr>
      </p:pic>
      <p:pic>
        <p:nvPicPr>
          <p:cNvPr id="35" name="图片 34">
            <a:extLst>
              <a:ext uri="{FF2B5EF4-FFF2-40B4-BE49-F238E27FC236}">
                <a16:creationId xmlns:a16="http://schemas.microsoft.com/office/drawing/2014/main" id="{E5E4C9E5-0F8F-4D51-B277-6D3479FED625}"/>
              </a:ext>
            </a:extLst>
          </p:cNvPr>
          <p:cNvPicPr>
            <a:picLocks noChangeAspect="1"/>
          </p:cNvPicPr>
          <p:nvPr/>
        </p:nvPicPr>
        <p:blipFill>
          <a:blip r:embed="rId9"/>
          <a:stretch>
            <a:fillRect/>
          </a:stretch>
        </p:blipFill>
        <p:spPr>
          <a:xfrm>
            <a:off x="9147179" y="1639276"/>
            <a:ext cx="1811614" cy="1080000"/>
          </a:xfrm>
          <a:prstGeom prst="rect">
            <a:avLst/>
          </a:prstGeom>
        </p:spPr>
      </p:pic>
      <p:pic>
        <p:nvPicPr>
          <p:cNvPr id="36" name="图片 35">
            <a:extLst>
              <a:ext uri="{FF2B5EF4-FFF2-40B4-BE49-F238E27FC236}">
                <a16:creationId xmlns:a16="http://schemas.microsoft.com/office/drawing/2014/main" id="{6521C96D-61FE-4B27-A559-FC2BCDE7AE36}"/>
              </a:ext>
            </a:extLst>
          </p:cNvPr>
          <p:cNvPicPr>
            <a:picLocks noChangeAspect="1"/>
          </p:cNvPicPr>
          <p:nvPr/>
        </p:nvPicPr>
        <p:blipFill>
          <a:blip r:embed="rId10"/>
          <a:stretch>
            <a:fillRect/>
          </a:stretch>
        </p:blipFill>
        <p:spPr>
          <a:xfrm>
            <a:off x="6817569" y="1639276"/>
            <a:ext cx="1912689" cy="1080000"/>
          </a:xfrm>
          <a:prstGeom prst="rect">
            <a:avLst/>
          </a:prstGeom>
        </p:spPr>
      </p:pic>
      <p:sp>
        <p:nvSpPr>
          <p:cNvPr id="38" name="文本框 37">
            <a:extLst>
              <a:ext uri="{FF2B5EF4-FFF2-40B4-BE49-F238E27FC236}">
                <a16:creationId xmlns:a16="http://schemas.microsoft.com/office/drawing/2014/main" id="{1C523634-ED20-4F6B-A672-EDD1D3219BBD}"/>
              </a:ext>
            </a:extLst>
          </p:cNvPr>
          <p:cNvSpPr txBox="1"/>
          <p:nvPr/>
        </p:nvSpPr>
        <p:spPr>
          <a:xfrm>
            <a:off x="1819516" y="1994610"/>
            <a:ext cx="1618407" cy="369332"/>
          </a:xfrm>
          <a:prstGeom prst="rect">
            <a:avLst/>
          </a:prstGeom>
          <a:noFill/>
        </p:spPr>
        <p:txBody>
          <a:bodyPr wrap="square" rtlCol="0">
            <a:spAutoFit/>
          </a:bodyPr>
          <a:lstStyle/>
          <a:p>
            <a:r>
              <a:rPr lang="en-US" altLang="zh-CN" dirty="0"/>
              <a:t>Final results</a:t>
            </a:r>
            <a:endParaRPr lang="zh-CN" altLang="en-US" dirty="0"/>
          </a:p>
        </p:txBody>
      </p:sp>
    </p:spTree>
    <p:extLst>
      <p:ext uri="{BB962C8B-B14F-4D97-AF65-F5344CB8AC3E}">
        <p14:creationId xmlns:p14="http://schemas.microsoft.com/office/powerpoint/2010/main" val="3352431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C0B4A-7D80-4901-B46D-D3EFFE24F7F1}"/>
              </a:ext>
            </a:extLst>
          </p:cNvPr>
          <p:cNvSpPr>
            <a:spLocks noGrp="1"/>
          </p:cNvSpPr>
          <p:nvPr>
            <p:ph type="title"/>
          </p:nvPr>
        </p:nvSpPr>
        <p:spPr/>
        <p:txBody>
          <a:bodyPr/>
          <a:lstStyle/>
          <a:p>
            <a:r>
              <a:rPr lang="en-US" altLang="zh-CN" dirty="0"/>
              <a:t>Results</a:t>
            </a:r>
            <a:endParaRPr lang="zh-CN" altLang="en-US" dirty="0"/>
          </a:p>
        </p:txBody>
      </p:sp>
      <p:sp>
        <p:nvSpPr>
          <p:cNvPr id="3" name="文本框 2">
            <a:extLst>
              <a:ext uri="{FF2B5EF4-FFF2-40B4-BE49-F238E27FC236}">
                <a16:creationId xmlns:a16="http://schemas.microsoft.com/office/drawing/2014/main" id="{CE7DE493-8336-46E6-8095-0EC26E215665}"/>
              </a:ext>
            </a:extLst>
          </p:cNvPr>
          <p:cNvSpPr txBox="1"/>
          <p:nvPr/>
        </p:nvSpPr>
        <p:spPr>
          <a:xfrm>
            <a:off x="967496" y="2450019"/>
            <a:ext cx="3557311" cy="584775"/>
          </a:xfrm>
          <a:prstGeom prst="rect">
            <a:avLst/>
          </a:prstGeom>
          <a:noFill/>
        </p:spPr>
        <p:txBody>
          <a:bodyPr wrap="square" rtlCol="0">
            <a:spAutoFit/>
          </a:bodyPr>
          <a:lstStyle/>
          <a:p>
            <a:r>
              <a:rPr lang="en-US" altLang="zh-CN" sz="3200" dirty="0"/>
              <a:t>Video~</a:t>
            </a:r>
            <a:endParaRPr lang="zh-CN" altLang="en-US" sz="3200" dirty="0"/>
          </a:p>
        </p:txBody>
      </p:sp>
    </p:spTree>
    <p:extLst>
      <p:ext uri="{BB962C8B-B14F-4D97-AF65-F5344CB8AC3E}">
        <p14:creationId xmlns:p14="http://schemas.microsoft.com/office/powerpoint/2010/main" val="1618478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BE8FF-5402-46C4-A6EB-7D204B7DDA2A}"/>
              </a:ext>
            </a:extLst>
          </p:cNvPr>
          <p:cNvSpPr>
            <a:spLocks noGrp="1"/>
          </p:cNvSpPr>
          <p:nvPr>
            <p:ph type="title"/>
          </p:nvPr>
        </p:nvSpPr>
        <p:spPr/>
        <p:txBody>
          <a:bodyPr/>
          <a:lstStyle/>
          <a:p>
            <a:r>
              <a:rPr lang="en-US" altLang="zh-CN" dirty="0"/>
              <a:t>Project background</a:t>
            </a:r>
            <a:endParaRPr lang="zh-CN" altLang="en-US" dirty="0"/>
          </a:p>
        </p:txBody>
      </p:sp>
      <p:pic>
        <p:nvPicPr>
          <p:cNvPr id="3" name="图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28181" y="2625294"/>
            <a:ext cx="4382951" cy="3075432"/>
          </a:xfrm>
          <a:prstGeom prst="rect">
            <a:avLst/>
          </a:prstGeom>
        </p:spPr>
      </p:pic>
      <p:sp>
        <p:nvSpPr>
          <p:cNvPr id="4" name="文本框 3"/>
          <p:cNvSpPr txBox="1"/>
          <p:nvPr/>
        </p:nvSpPr>
        <p:spPr>
          <a:xfrm>
            <a:off x="2617552" y="1550761"/>
            <a:ext cx="1604210" cy="584775"/>
          </a:xfrm>
          <a:prstGeom prst="rect">
            <a:avLst/>
          </a:prstGeom>
          <a:noFill/>
        </p:spPr>
        <p:txBody>
          <a:bodyPr wrap="square" rtlCol="0">
            <a:spAutoFit/>
          </a:bodyPr>
          <a:lstStyle/>
          <a:p>
            <a:r>
              <a:rPr lang="en-US" altLang="zh-CN" sz="3200" b="1" dirty="0"/>
              <a:t>Airport </a:t>
            </a:r>
            <a:endParaRPr lang="zh-CN" altLang="en-US" sz="3200" b="1" dirty="0"/>
          </a:p>
        </p:txBody>
      </p:sp>
      <p:sp>
        <p:nvSpPr>
          <p:cNvPr id="10" name="文本框 9"/>
          <p:cNvSpPr txBox="1"/>
          <p:nvPr/>
        </p:nvSpPr>
        <p:spPr>
          <a:xfrm>
            <a:off x="6597674" y="2330795"/>
            <a:ext cx="2976571"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Big space</a:t>
            </a:r>
            <a:endParaRPr lang="zh-CN" altLang="en-US" sz="2000" dirty="0"/>
          </a:p>
        </p:txBody>
      </p:sp>
      <p:sp>
        <p:nvSpPr>
          <p:cNvPr id="11" name="文本框 10"/>
          <p:cNvSpPr txBox="1"/>
          <p:nvPr/>
        </p:nvSpPr>
        <p:spPr>
          <a:xfrm>
            <a:off x="6597674" y="3320735"/>
            <a:ext cx="3364819" cy="40011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Crowd density</a:t>
            </a:r>
            <a:endParaRPr lang="zh-CN" altLang="en-US" sz="2000" dirty="0"/>
          </a:p>
        </p:txBody>
      </p:sp>
      <p:sp>
        <p:nvSpPr>
          <p:cNvPr id="12" name="矩形 11"/>
          <p:cNvSpPr/>
          <p:nvPr/>
        </p:nvSpPr>
        <p:spPr>
          <a:xfrm>
            <a:off x="6597674" y="4310675"/>
            <a:ext cx="4099772"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Almost everyone has a suitcase</a:t>
            </a:r>
          </a:p>
        </p:txBody>
      </p:sp>
      <p:sp>
        <p:nvSpPr>
          <p:cNvPr id="13" name="矩形 12"/>
          <p:cNvSpPr/>
          <p:nvPr/>
        </p:nvSpPr>
        <p:spPr>
          <a:xfrm>
            <a:off x="6597673" y="5300616"/>
            <a:ext cx="5594327" cy="400110"/>
          </a:xfrm>
          <a:prstGeom prst="rect">
            <a:avLst/>
          </a:prstGeom>
        </p:spPr>
        <p:txBody>
          <a:bodyPr wrap="square">
            <a:spAutoFit/>
          </a:bodyPr>
          <a:lstStyle/>
          <a:p>
            <a:pPr marL="285750" indent="-285750">
              <a:buFont typeface="Arial" panose="020B0604020202020204" pitchFamily="34" charset="0"/>
              <a:buChar char="•"/>
            </a:pPr>
            <a:r>
              <a:rPr lang="en-US" altLang="zh-CN" sz="2000" dirty="0"/>
              <a:t>Road surface suitable for car movement</a:t>
            </a:r>
            <a:endParaRPr lang="zh-CN" altLang="en-US" sz="2000" dirty="0"/>
          </a:p>
        </p:txBody>
      </p:sp>
    </p:spTree>
    <p:extLst>
      <p:ext uri="{BB962C8B-B14F-4D97-AF65-F5344CB8AC3E}">
        <p14:creationId xmlns:p14="http://schemas.microsoft.com/office/powerpoint/2010/main" val="436869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65DDA-EB97-4308-9285-29A67FCE4514}"/>
              </a:ext>
            </a:extLst>
          </p:cNvPr>
          <p:cNvSpPr>
            <a:spLocks noGrp="1"/>
          </p:cNvSpPr>
          <p:nvPr>
            <p:ph type="title"/>
          </p:nvPr>
        </p:nvSpPr>
        <p:spPr/>
        <p:txBody>
          <a:bodyPr/>
          <a:lstStyle/>
          <a:p>
            <a:r>
              <a:rPr lang="en-US" altLang="zh-CN" dirty="0" err="1"/>
              <a:t>Github</a:t>
            </a:r>
            <a:endParaRPr lang="zh-CN" altLang="en-US" dirty="0"/>
          </a:p>
        </p:txBody>
      </p:sp>
      <p:pic>
        <p:nvPicPr>
          <p:cNvPr id="4" name="内容占位符 3">
            <a:extLst>
              <a:ext uri="{FF2B5EF4-FFF2-40B4-BE49-F238E27FC236}">
                <a16:creationId xmlns:a16="http://schemas.microsoft.com/office/drawing/2014/main" id="{528F29B7-D059-4FA0-830F-3B91161F776F}"/>
              </a:ext>
            </a:extLst>
          </p:cNvPr>
          <p:cNvPicPr>
            <a:picLocks noGrp="1" noChangeAspect="1"/>
          </p:cNvPicPr>
          <p:nvPr>
            <p:ph idx="1"/>
          </p:nvPr>
        </p:nvPicPr>
        <p:blipFill>
          <a:blip r:embed="rId3"/>
          <a:stretch>
            <a:fillRect/>
          </a:stretch>
        </p:blipFill>
        <p:spPr>
          <a:xfrm>
            <a:off x="6064465" y="1800968"/>
            <a:ext cx="5691598" cy="4351338"/>
          </a:xfrm>
          <a:prstGeom prst="rect">
            <a:avLst/>
          </a:prstGeom>
        </p:spPr>
      </p:pic>
      <p:pic>
        <p:nvPicPr>
          <p:cNvPr id="5" name="图片 4">
            <a:extLst>
              <a:ext uri="{FF2B5EF4-FFF2-40B4-BE49-F238E27FC236}">
                <a16:creationId xmlns:a16="http://schemas.microsoft.com/office/drawing/2014/main" id="{82A06584-ED92-43AA-B8DF-89B47E6F37B1}"/>
              </a:ext>
            </a:extLst>
          </p:cNvPr>
          <p:cNvPicPr>
            <a:picLocks noChangeAspect="1"/>
          </p:cNvPicPr>
          <p:nvPr/>
        </p:nvPicPr>
        <p:blipFill rotWithShape="1">
          <a:blip r:embed="rId4"/>
          <a:srcRect r="35013"/>
          <a:stretch/>
        </p:blipFill>
        <p:spPr>
          <a:xfrm>
            <a:off x="435937" y="1884065"/>
            <a:ext cx="5387347" cy="4185144"/>
          </a:xfrm>
          <a:prstGeom prst="rect">
            <a:avLst/>
          </a:prstGeom>
        </p:spPr>
      </p:pic>
      <p:sp>
        <p:nvSpPr>
          <p:cNvPr id="6" name="矩形 5">
            <a:extLst>
              <a:ext uri="{FF2B5EF4-FFF2-40B4-BE49-F238E27FC236}">
                <a16:creationId xmlns:a16="http://schemas.microsoft.com/office/drawing/2014/main" id="{34B76CEB-5763-4AA7-B756-D879FB0228B9}"/>
              </a:ext>
            </a:extLst>
          </p:cNvPr>
          <p:cNvSpPr/>
          <p:nvPr/>
        </p:nvSpPr>
        <p:spPr>
          <a:xfrm>
            <a:off x="435937" y="1800968"/>
            <a:ext cx="1898189" cy="10625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0499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FB0822-B02E-452C-BE4E-012ECB93F188}"/>
              </a:ext>
            </a:extLst>
          </p:cNvPr>
          <p:cNvSpPr>
            <a:spLocks noGrp="1"/>
          </p:cNvSpPr>
          <p:nvPr>
            <p:ph type="title"/>
          </p:nvPr>
        </p:nvSpPr>
        <p:spPr/>
        <p:txBody>
          <a:bodyPr/>
          <a:lstStyle/>
          <a:p>
            <a:r>
              <a:rPr lang="en-US" altLang="zh-CN" dirty="0"/>
              <a:t>Cost</a:t>
            </a:r>
            <a:endParaRPr lang="zh-CN" altLang="en-US" dirty="0"/>
          </a:p>
        </p:txBody>
      </p:sp>
      <p:graphicFrame>
        <p:nvGraphicFramePr>
          <p:cNvPr id="3" name="表格 2"/>
          <p:cNvGraphicFramePr>
            <a:graphicFrameLocks noGrp="1"/>
          </p:cNvGraphicFramePr>
          <p:nvPr/>
        </p:nvGraphicFramePr>
        <p:xfrm>
          <a:off x="838200" y="1648829"/>
          <a:ext cx="10760568" cy="4556970"/>
        </p:xfrm>
        <a:graphic>
          <a:graphicData uri="http://schemas.openxmlformats.org/drawingml/2006/table">
            <a:tbl>
              <a:tblPr firstRow="1" bandRow="1">
                <a:tableStyleId>{5C22544A-7EE6-4342-B048-85BDC9FD1C3A}</a:tableStyleId>
              </a:tblPr>
              <a:tblGrid>
                <a:gridCol w="1043751">
                  <a:extLst>
                    <a:ext uri="{9D8B030D-6E8A-4147-A177-3AD203B41FA5}">
                      <a16:colId xmlns:a16="http://schemas.microsoft.com/office/drawing/2014/main" val="3673687019"/>
                    </a:ext>
                  </a:extLst>
                </a:gridCol>
                <a:gridCol w="1347486">
                  <a:extLst>
                    <a:ext uri="{9D8B030D-6E8A-4147-A177-3AD203B41FA5}">
                      <a16:colId xmlns:a16="http://schemas.microsoft.com/office/drawing/2014/main" val="687458185"/>
                    </a:ext>
                  </a:extLst>
                </a:gridCol>
                <a:gridCol w="1069847">
                  <a:extLst>
                    <a:ext uri="{9D8B030D-6E8A-4147-A177-3AD203B41FA5}">
                      <a16:colId xmlns:a16="http://schemas.microsoft.com/office/drawing/2014/main" val="1099495253"/>
                    </a:ext>
                  </a:extLst>
                </a:gridCol>
                <a:gridCol w="1187116">
                  <a:extLst>
                    <a:ext uri="{9D8B030D-6E8A-4147-A177-3AD203B41FA5}">
                      <a16:colId xmlns:a16="http://schemas.microsoft.com/office/drawing/2014/main" val="2482559238"/>
                    </a:ext>
                  </a:extLst>
                </a:gridCol>
                <a:gridCol w="957432">
                  <a:extLst>
                    <a:ext uri="{9D8B030D-6E8A-4147-A177-3AD203B41FA5}">
                      <a16:colId xmlns:a16="http://schemas.microsoft.com/office/drawing/2014/main" val="2906823345"/>
                    </a:ext>
                  </a:extLst>
                </a:gridCol>
                <a:gridCol w="1192860">
                  <a:extLst>
                    <a:ext uri="{9D8B030D-6E8A-4147-A177-3AD203B41FA5}">
                      <a16:colId xmlns:a16="http://schemas.microsoft.com/office/drawing/2014/main" val="2991278189"/>
                    </a:ext>
                  </a:extLst>
                </a:gridCol>
                <a:gridCol w="1096140">
                  <a:extLst>
                    <a:ext uri="{9D8B030D-6E8A-4147-A177-3AD203B41FA5}">
                      <a16:colId xmlns:a16="http://schemas.microsoft.com/office/drawing/2014/main" val="1623101463"/>
                    </a:ext>
                  </a:extLst>
                </a:gridCol>
                <a:gridCol w="1434655">
                  <a:extLst>
                    <a:ext uri="{9D8B030D-6E8A-4147-A177-3AD203B41FA5}">
                      <a16:colId xmlns:a16="http://schemas.microsoft.com/office/drawing/2014/main" val="248774768"/>
                    </a:ext>
                  </a:extLst>
                </a:gridCol>
                <a:gridCol w="1431281">
                  <a:extLst>
                    <a:ext uri="{9D8B030D-6E8A-4147-A177-3AD203B41FA5}">
                      <a16:colId xmlns:a16="http://schemas.microsoft.com/office/drawing/2014/main" val="3570022705"/>
                    </a:ext>
                  </a:extLst>
                </a:gridCol>
              </a:tblGrid>
              <a:tr h="1450155">
                <a:tc>
                  <a:txBody>
                    <a:bodyPr/>
                    <a:lstStyle/>
                    <a:p>
                      <a:r>
                        <a:rPr lang="en-US" altLang="zh-CN" sz="2200" dirty="0"/>
                        <a:t>Item type</a:t>
                      </a:r>
                      <a:endParaRPr lang="zh-CN" altLang="en-US" sz="2200" dirty="0"/>
                    </a:p>
                  </a:txBody>
                  <a:tcPr/>
                </a:tc>
                <a:tc>
                  <a:txBody>
                    <a:bodyPr/>
                    <a:lstStyle/>
                    <a:p>
                      <a:r>
                        <a:rPr lang="en-US" altLang="zh-CN" sz="2200" dirty="0"/>
                        <a:t>Raspberry develop</a:t>
                      </a:r>
                      <a:r>
                        <a:rPr lang="en-US" altLang="zh-CN" sz="2200" baseline="0" dirty="0"/>
                        <a:t> board</a:t>
                      </a:r>
                      <a:r>
                        <a:rPr lang="en-US" altLang="zh-CN" sz="2200" dirty="0"/>
                        <a:t>4B</a:t>
                      </a:r>
                      <a:endParaRPr lang="zh-CN" altLang="en-US" sz="2200" dirty="0"/>
                    </a:p>
                  </a:txBody>
                  <a:tcPr/>
                </a:tc>
                <a:tc>
                  <a:txBody>
                    <a:bodyPr/>
                    <a:lstStyle/>
                    <a:p>
                      <a:r>
                        <a:rPr lang="en-US" altLang="zh-CN" sz="2200" dirty="0"/>
                        <a:t>STM32</a:t>
                      </a:r>
                      <a:r>
                        <a:rPr lang="zh-CN" altLang="en-US" sz="2200" dirty="0"/>
                        <a:t> </a:t>
                      </a:r>
                      <a:r>
                        <a:rPr lang="en-US" altLang="zh-CN" sz="2200" dirty="0"/>
                        <a:t>Development board</a:t>
                      </a:r>
                      <a:endParaRPr lang="zh-CN" altLang="en-US" sz="2200" dirty="0"/>
                    </a:p>
                  </a:txBody>
                  <a:tcPr/>
                </a:tc>
                <a:tc>
                  <a:txBody>
                    <a:bodyPr/>
                    <a:lstStyle/>
                    <a:p>
                      <a:r>
                        <a:rPr lang="en-US" altLang="zh-CN" sz="2200" dirty="0"/>
                        <a:t>UWB</a:t>
                      </a:r>
                      <a:r>
                        <a:rPr lang="zh-CN" altLang="en-US" sz="2200" dirty="0"/>
                        <a:t> </a:t>
                      </a:r>
                      <a:r>
                        <a:rPr lang="en-US" altLang="zh-CN" sz="2200" dirty="0"/>
                        <a:t>Robot follow module</a:t>
                      </a:r>
                      <a:endParaRPr lang="zh-CN" altLang="en-US" sz="2200" dirty="0"/>
                    </a:p>
                  </a:txBody>
                  <a:tcPr/>
                </a:tc>
                <a:tc>
                  <a:txBody>
                    <a:bodyPr/>
                    <a:lstStyle/>
                    <a:p>
                      <a:r>
                        <a:rPr lang="en-US" altLang="zh-CN" sz="2200" dirty="0"/>
                        <a:t>Ov2640 camera</a:t>
                      </a:r>
                      <a:endParaRPr lang="zh-CN" altLang="en-US" sz="2200" dirty="0"/>
                    </a:p>
                  </a:txBody>
                  <a:tcPr/>
                </a:tc>
                <a:tc>
                  <a:txBody>
                    <a:bodyPr/>
                    <a:lstStyle/>
                    <a:p>
                      <a:r>
                        <a:rPr lang="en-US" altLang="zh-CN" sz="2200" dirty="0"/>
                        <a:t>USB-TAPEC converter</a:t>
                      </a:r>
                      <a:endParaRPr lang="zh-CN" altLang="en-US" sz="2200" dirty="0"/>
                    </a:p>
                  </a:txBody>
                  <a:tcPr/>
                </a:tc>
                <a:tc>
                  <a:txBody>
                    <a:bodyPr/>
                    <a:lstStyle/>
                    <a:p>
                      <a:r>
                        <a:rPr lang="en-US" altLang="zh-CN" sz="2200" dirty="0"/>
                        <a:t>TF Memory card</a:t>
                      </a:r>
                      <a:endParaRPr lang="zh-CN" altLang="en-US" sz="2200" dirty="0"/>
                    </a:p>
                  </a:txBody>
                  <a:tcPr/>
                </a:tc>
                <a:tc>
                  <a:txBody>
                    <a:bodyPr/>
                    <a:lstStyle/>
                    <a:p>
                      <a:r>
                        <a:rPr lang="en-US" altLang="zh-CN" sz="2200" dirty="0"/>
                        <a:t>UWB</a:t>
                      </a:r>
                      <a:r>
                        <a:rPr lang="zh-CN" altLang="en-US" sz="2200" dirty="0"/>
                        <a:t> </a:t>
                      </a:r>
                      <a:r>
                        <a:rPr lang="en-US" altLang="zh-CN" sz="2200" dirty="0"/>
                        <a:t>Positioning base station</a:t>
                      </a:r>
                      <a:endParaRPr lang="zh-CN" altLang="en-US" sz="2200" dirty="0"/>
                    </a:p>
                  </a:txBody>
                  <a:tcPr/>
                </a:tc>
                <a:tc>
                  <a:txBody>
                    <a:bodyPr/>
                    <a:lstStyle/>
                    <a:p>
                      <a:r>
                        <a:rPr lang="en-US" altLang="zh-CN" sz="2200" dirty="0"/>
                        <a:t>UWB</a:t>
                      </a:r>
                      <a:r>
                        <a:rPr lang="zh-CN" altLang="en-US" sz="2200" dirty="0"/>
                        <a:t> </a:t>
                      </a:r>
                      <a:r>
                        <a:rPr lang="en-US" altLang="zh-CN" sz="2200" dirty="0"/>
                        <a:t>Positioning label</a:t>
                      </a:r>
                      <a:endParaRPr lang="zh-CN" altLang="en-US" sz="2200" dirty="0"/>
                    </a:p>
                  </a:txBody>
                  <a:tcPr/>
                </a:tc>
                <a:extLst>
                  <a:ext uri="{0D108BD9-81ED-4DB2-BD59-A6C34878D82A}">
                    <a16:rowId xmlns:a16="http://schemas.microsoft.com/office/drawing/2014/main" val="3312534200"/>
                  </a:ext>
                </a:extLst>
              </a:tr>
              <a:tr h="912255">
                <a:tc>
                  <a:txBody>
                    <a:bodyPr/>
                    <a:lstStyle/>
                    <a:p>
                      <a:r>
                        <a:rPr lang="en-US" altLang="zh-CN" sz="2200" dirty="0"/>
                        <a:t>Amount</a:t>
                      </a:r>
                      <a:endParaRPr lang="zh-CN" altLang="en-US" sz="2200" dirty="0"/>
                    </a:p>
                  </a:txBody>
                  <a:tcPr/>
                </a:tc>
                <a:tc>
                  <a:txBody>
                    <a:bodyPr/>
                    <a:lstStyle/>
                    <a:p>
                      <a:r>
                        <a:rPr lang="en-US" altLang="zh-CN" sz="2200" dirty="0"/>
                        <a:t>1</a:t>
                      </a:r>
                      <a:endParaRPr lang="zh-CN" altLang="en-US" sz="2200" dirty="0"/>
                    </a:p>
                  </a:txBody>
                  <a:tcPr/>
                </a:tc>
                <a:tc>
                  <a:txBody>
                    <a:bodyPr/>
                    <a:lstStyle/>
                    <a:p>
                      <a:r>
                        <a:rPr lang="en-US" altLang="zh-CN" sz="2200" dirty="0"/>
                        <a:t>1</a:t>
                      </a:r>
                      <a:endParaRPr lang="zh-CN" altLang="en-US" sz="2200" dirty="0"/>
                    </a:p>
                  </a:txBody>
                  <a:tcPr/>
                </a:tc>
                <a:tc>
                  <a:txBody>
                    <a:bodyPr/>
                    <a:lstStyle/>
                    <a:p>
                      <a:r>
                        <a:rPr lang="en-US" altLang="zh-CN" sz="2200" dirty="0"/>
                        <a:t>1</a:t>
                      </a:r>
                      <a:endParaRPr lang="zh-CN" altLang="en-US" sz="2200" dirty="0"/>
                    </a:p>
                  </a:txBody>
                  <a:tcPr/>
                </a:tc>
                <a:tc>
                  <a:txBody>
                    <a:bodyPr/>
                    <a:lstStyle/>
                    <a:p>
                      <a:r>
                        <a:rPr lang="en-US" altLang="zh-CN" sz="2200" dirty="0"/>
                        <a:t>1</a:t>
                      </a:r>
                      <a:endParaRPr lang="zh-CN" altLang="en-US" sz="2200" dirty="0"/>
                    </a:p>
                  </a:txBody>
                  <a:tcPr/>
                </a:tc>
                <a:tc>
                  <a:txBody>
                    <a:bodyPr/>
                    <a:lstStyle/>
                    <a:p>
                      <a:r>
                        <a:rPr lang="en-US" altLang="zh-CN" sz="2200" dirty="0"/>
                        <a:t>1</a:t>
                      </a:r>
                      <a:endParaRPr lang="zh-CN" altLang="en-US" sz="2200" dirty="0"/>
                    </a:p>
                  </a:txBody>
                  <a:tcPr/>
                </a:tc>
                <a:tc>
                  <a:txBody>
                    <a:bodyPr/>
                    <a:lstStyle/>
                    <a:p>
                      <a:r>
                        <a:rPr lang="en-US" altLang="zh-CN" sz="2200" dirty="0"/>
                        <a:t>1</a:t>
                      </a:r>
                      <a:endParaRPr lang="zh-CN" altLang="en-US" sz="2200" dirty="0"/>
                    </a:p>
                  </a:txBody>
                  <a:tcPr/>
                </a:tc>
                <a:tc>
                  <a:txBody>
                    <a:bodyPr/>
                    <a:lstStyle/>
                    <a:p>
                      <a:r>
                        <a:rPr lang="en-US" altLang="zh-CN" sz="2200" dirty="0"/>
                        <a:t>2</a:t>
                      </a:r>
                      <a:endParaRPr lang="zh-CN" altLang="en-US" sz="2200" dirty="0"/>
                    </a:p>
                  </a:txBody>
                  <a:tcPr/>
                </a:tc>
                <a:tc>
                  <a:txBody>
                    <a:bodyPr/>
                    <a:lstStyle/>
                    <a:p>
                      <a:r>
                        <a:rPr lang="en-US" altLang="zh-CN" sz="2200" dirty="0"/>
                        <a:t>1</a:t>
                      </a:r>
                      <a:endParaRPr lang="zh-CN" altLang="en-US" sz="2200" dirty="0"/>
                    </a:p>
                  </a:txBody>
                  <a:tcPr/>
                </a:tc>
                <a:extLst>
                  <a:ext uri="{0D108BD9-81ED-4DB2-BD59-A6C34878D82A}">
                    <a16:rowId xmlns:a16="http://schemas.microsoft.com/office/drawing/2014/main" val="1129749738"/>
                  </a:ext>
                </a:extLst>
              </a:tr>
              <a:tr h="1094705">
                <a:tc>
                  <a:txBody>
                    <a:bodyPr/>
                    <a:lstStyle/>
                    <a:p>
                      <a:r>
                        <a:rPr lang="en-US" altLang="zh-CN" sz="2200" dirty="0"/>
                        <a:t>Unit</a:t>
                      </a:r>
                      <a:r>
                        <a:rPr lang="en-US" altLang="zh-CN" sz="2200" baseline="0" dirty="0"/>
                        <a:t> price</a:t>
                      </a:r>
                      <a:r>
                        <a:rPr lang="zh-CN" altLang="en-US" sz="2200" baseline="0" dirty="0"/>
                        <a:t>（￥）</a:t>
                      </a:r>
                      <a:endParaRPr lang="zh-CN" altLang="en-US" sz="2200" dirty="0"/>
                    </a:p>
                  </a:txBody>
                  <a:tcPr/>
                </a:tc>
                <a:tc>
                  <a:txBody>
                    <a:bodyPr/>
                    <a:lstStyle/>
                    <a:p>
                      <a:r>
                        <a:rPr lang="en-US" altLang="zh-CN" sz="2200" dirty="0"/>
                        <a:t>725</a:t>
                      </a:r>
                      <a:endParaRPr lang="zh-CN" altLang="en-US" sz="2200" dirty="0"/>
                    </a:p>
                  </a:txBody>
                  <a:tcPr/>
                </a:tc>
                <a:tc>
                  <a:txBody>
                    <a:bodyPr/>
                    <a:lstStyle/>
                    <a:p>
                      <a:r>
                        <a:rPr lang="en-US" altLang="zh-CN" sz="2200" dirty="0"/>
                        <a:t>425</a:t>
                      </a:r>
                      <a:endParaRPr lang="zh-CN" altLang="en-US" sz="2200" dirty="0"/>
                    </a:p>
                  </a:txBody>
                  <a:tcPr/>
                </a:tc>
                <a:tc>
                  <a:txBody>
                    <a:bodyPr/>
                    <a:lstStyle/>
                    <a:p>
                      <a:r>
                        <a:rPr lang="en-US" altLang="zh-CN" sz="2200" dirty="0"/>
                        <a:t>1062</a:t>
                      </a:r>
                      <a:endParaRPr lang="zh-CN" altLang="en-US" sz="2200" dirty="0"/>
                    </a:p>
                  </a:txBody>
                  <a:tcPr/>
                </a:tc>
                <a:tc>
                  <a:txBody>
                    <a:bodyPr/>
                    <a:lstStyle/>
                    <a:p>
                      <a:r>
                        <a:rPr lang="en-US" altLang="zh-CN" sz="2200" dirty="0"/>
                        <a:t>123</a:t>
                      </a:r>
                      <a:endParaRPr lang="zh-CN" altLang="en-US" sz="2200" dirty="0"/>
                    </a:p>
                  </a:txBody>
                  <a:tcPr/>
                </a:tc>
                <a:tc>
                  <a:txBody>
                    <a:bodyPr/>
                    <a:lstStyle/>
                    <a:p>
                      <a:r>
                        <a:rPr lang="en-US" altLang="zh-CN" sz="2200" dirty="0"/>
                        <a:t>221 </a:t>
                      </a:r>
                      <a:endParaRPr lang="zh-CN" altLang="en-US" sz="2200" dirty="0"/>
                    </a:p>
                  </a:txBody>
                  <a:tcPr/>
                </a:tc>
                <a:tc>
                  <a:txBody>
                    <a:bodyPr/>
                    <a:lstStyle/>
                    <a:p>
                      <a:r>
                        <a:rPr lang="en-US" altLang="zh-CN" sz="2200" dirty="0"/>
                        <a:t>48</a:t>
                      </a:r>
                      <a:endParaRPr lang="zh-CN" altLang="en-US" sz="2200" dirty="0"/>
                    </a:p>
                  </a:txBody>
                  <a:tcPr/>
                </a:tc>
                <a:tc>
                  <a:txBody>
                    <a:bodyPr/>
                    <a:lstStyle/>
                    <a:p>
                      <a:r>
                        <a:rPr lang="en-US" altLang="zh-CN" sz="2200" dirty="0"/>
                        <a:t>330</a:t>
                      </a:r>
                      <a:endParaRPr lang="zh-CN" altLang="en-US" sz="2200" dirty="0"/>
                    </a:p>
                  </a:txBody>
                  <a:tcPr/>
                </a:tc>
                <a:tc>
                  <a:txBody>
                    <a:bodyPr/>
                    <a:lstStyle/>
                    <a:p>
                      <a:r>
                        <a:rPr lang="en-US" altLang="zh-CN" sz="2200" dirty="0"/>
                        <a:t>330</a:t>
                      </a:r>
                      <a:endParaRPr lang="zh-CN" altLang="en-US" sz="2200" dirty="0"/>
                    </a:p>
                  </a:txBody>
                  <a:tcPr/>
                </a:tc>
                <a:extLst>
                  <a:ext uri="{0D108BD9-81ED-4DB2-BD59-A6C34878D82A}">
                    <a16:rowId xmlns:a16="http://schemas.microsoft.com/office/drawing/2014/main" val="855037644"/>
                  </a:ext>
                </a:extLst>
              </a:tr>
              <a:tr h="1094705">
                <a:tc>
                  <a:txBody>
                    <a:bodyPr/>
                    <a:lstStyle/>
                    <a:p>
                      <a:r>
                        <a:rPr lang="en-US" altLang="zh-CN" sz="2200" dirty="0"/>
                        <a:t>Total price</a:t>
                      </a:r>
                      <a:r>
                        <a:rPr lang="zh-CN" altLang="en-US" sz="2200" dirty="0"/>
                        <a:t>（￥）</a:t>
                      </a:r>
                    </a:p>
                  </a:txBody>
                  <a:tcPr/>
                </a:tc>
                <a:tc>
                  <a:txBody>
                    <a:bodyPr/>
                    <a:lstStyle/>
                    <a:p>
                      <a:r>
                        <a:rPr lang="en-US" altLang="zh-CN" sz="2200" dirty="0"/>
                        <a:t>725</a:t>
                      </a:r>
                      <a:endParaRPr lang="zh-CN" altLang="en-US" sz="2200" dirty="0"/>
                    </a:p>
                  </a:txBody>
                  <a:tcPr/>
                </a:tc>
                <a:tc>
                  <a:txBody>
                    <a:bodyPr/>
                    <a:lstStyle/>
                    <a:p>
                      <a:r>
                        <a:rPr lang="en-US" altLang="zh-CN" sz="2200" dirty="0"/>
                        <a:t>425</a:t>
                      </a:r>
                      <a:endParaRPr lang="zh-CN" altLang="en-US" sz="2200" dirty="0"/>
                    </a:p>
                  </a:txBody>
                  <a:tcPr/>
                </a:tc>
                <a:tc>
                  <a:txBody>
                    <a:bodyPr/>
                    <a:lstStyle/>
                    <a:p>
                      <a:r>
                        <a:rPr lang="en-US" altLang="zh-CN" sz="2200" dirty="0"/>
                        <a:t>1062</a:t>
                      </a:r>
                      <a:endParaRPr lang="zh-CN" altLang="en-US" sz="2200" dirty="0"/>
                    </a:p>
                  </a:txBody>
                  <a:tcPr/>
                </a:tc>
                <a:tc>
                  <a:txBody>
                    <a:bodyPr/>
                    <a:lstStyle/>
                    <a:p>
                      <a:r>
                        <a:rPr lang="en-US" altLang="zh-CN" sz="2200" dirty="0"/>
                        <a:t>123</a:t>
                      </a:r>
                      <a:endParaRPr lang="zh-CN" altLang="en-US" sz="2200" dirty="0"/>
                    </a:p>
                  </a:txBody>
                  <a:tcPr/>
                </a:tc>
                <a:tc>
                  <a:txBody>
                    <a:bodyPr/>
                    <a:lstStyle/>
                    <a:p>
                      <a:r>
                        <a:rPr lang="en-US" altLang="zh-CN" sz="2200" dirty="0"/>
                        <a:t>221</a:t>
                      </a:r>
                      <a:endParaRPr lang="zh-CN" altLang="en-US" sz="2200" dirty="0"/>
                    </a:p>
                  </a:txBody>
                  <a:tcPr/>
                </a:tc>
                <a:tc>
                  <a:txBody>
                    <a:bodyPr/>
                    <a:lstStyle/>
                    <a:p>
                      <a:r>
                        <a:rPr lang="en-US" altLang="zh-CN" sz="2200" dirty="0"/>
                        <a:t>48</a:t>
                      </a:r>
                      <a:endParaRPr lang="zh-CN" altLang="en-US" sz="2200" dirty="0"/>
                    </a:p>
                  </a:txBody>
                  <a:tcPr/>
                </a:tc>
                <a:tc>
                  <a:txBody>
                    <a:bodyPr/>
                    <a:lstStyle/>
                    <a:p>
                      <a:r>
                        <a:rPr lang="en-US" altLang="zh-CN" sz="2200" dirty="0"/>
                        <a:t>660</a:t>
                      </a:r>
                      <a:endParaRPr lang="zh-CN" altLang="en-US" sz="2200" dirty="0"/>
                    </a:p>
                  </a:txBody>
                  <a:tcPr/>
                </a:tc>
                <a:tc>
                  <a:txBody>
                    <a:bodyPr/>
                    <a:lstStyle/>
                    <a:p>
                      <a:r>
                        <a:rPr lang="en-US" altLang="zh-CN" sz="2200" dirty="0"/>
                        <a:t>330</a:t>
                      </a:r>
                      <a:endParaRPr lang="zh-CN" altLang="en-US" sz="2200" dirty="0"/>
                    </a:p>
                  </a:txBody>
                  <a:tcPr/>
                </a:tc>
                <a:extLst>
                  <a:ext uri="{0D108BD9-81ED-4DB2-BD59-A6C34878D82A}">
                    <a16:rowId xmlns:a16="http://schemas.microsoft.com/office/drawing/2014/main" val="251584945"/>
                  </a:ext>
                </a:extLst>
              </a:tr>
            </a:tbl>
          </a:graphicData>
        </a:graphic>
      </p:graphicFrame>
      <p:sp>
        <p:nvSpPr>
          <p:cNvPr id="5" name="文本框 4"/>
          <p:cNvSpPr txBox="1"/>
          <p:nvPr/>
        </p:nvSpPr>
        <p:spPr>
          <a:xfrm>
            <a:off x="838200" y="6315522"/>
            <a:ext cx="3878179" cy="369332"/>
          </a:xfrm>
          <a:prstGeom prst="rect">
            <a:avLst/>
          </a:prstGeom>
          <a:noFill/>
        </p:spPr>
        <p:txBody>
          <a:bodyPr wrap="square" rtlCol="0">
            <a:spAutoFit/>
          </a:bodyPr>
          <a:lstStyle/>
          <a:p>
            <a:r>
              <a:rPr lang="en-US" altLang="zh-CN" dirty="0"/>
              <a:t>Total cost is </a:t>
            </a:r>
            <a:r>
              <a:rPr lang="zh-CN" altLang="en-US" dirty="0"/>
              <a:t>￥</a:t>
            </a:r>
            <a:r>
              <a:rPr lang="en-US" altLang="zh-CN" dirty="0"/>
              <a:t>3594.</a:t>
            </a:r>
            <a:endParaRPr lang="zh-CN" altLang="en-US" dirty="0"/>
          </a:p>
        </p:txBody>
      </p:sp>
    </p:spTree>
    <p:extLst>
      <p:ext uri="{BB962C8B-B14F-4D97-AF65-F5344CB8AC3E}">
        <p14:creationId xmlns:p14="http://schemas.microsoft.com/office/powerpoint/2010/main" val="1841814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ED360BF-D7D1-47E3-804D-D45B8F58DFF3}"/>
              </a:ext>
            </a:extLst>
          </p:cNvPr>
          <p:cNvSpPr/>
          <p:nvPr/>
        </p:nvSpPr>
        <p:spPr>
          <a:xfrm>
            <a:off x="3929381" y="2875002"/>
            <a:ext cx="4333238" cy="1107996"/>
          </a:xfrm>
          <a:prstGeom prst="rect">
            <a:avLst/>
          </a:prstGeom>
        </p:spPr>
        <p:txBody>
          <a:bodyPr wrap="none">
            <a:spAutoFit/>
          </a:bodyPr>
          <a:lstStyle/>
          <a:p>
            <a:pPr algn="ctr"/>
            <a:r>
              <a:rPr lang="zh-CN" altLang="en-US" sz="6600" b="1" dirty="0"/>
              <a:t>Experience</a:t>
            </a:r>
          </a:p>
        </p:txBody>
      </p:sp>
    </p:spTree>
    <p:extLst>
      <p:ext uri="{BB962C8B-B14F-4D97-AF65-F5344CB8AC3E}">
        <p14:creationId xmlns:p14="http://schemas.microsoft.com/office/powerpoint/2010/main" val="814120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1939B-C9C8-464F-962C-AABB6959C026}"/>
              </a:ext>
            </a:extLst>
          </p:cNvPr>
          <p:cNvSpPr>
            <a:spLocks noGrp="1"/>
          </p:cNvSpPr>
          <p:nvPr>
            <p:ph type="title"/>
          </p:nvPr>
        </p:nvSpPr>
        <p:spPr>
          <a:xfrm>
            <a:off x="838200" y="365125"/>
            <a:ext cx="10515600" cy="1325563"/>
          </a:xfrm>
        </p:spPr>
        <p:txBody>
          <a:bodyPr/>
          <a:lstStyle/>
          <a:p>
            <a:r>
              <a:rPr lang="en-US" altLang="zh-CN" dirty="0"/>
              <a:t>Significant</a:t>
            </a:r>
            <a:endParaRPr lang="zh-CN" altLang="en-US" dirty="0"/>
          </a:p>
        </p:txBody>
      </p:sp>
      <p:sp>
        <p:nvSpPr>
          <p:cNvPr id="3" name="矩形 2"/>
          <p:cNvSpPr/>
          <p:nvPr/>
        </p:nvSpPr>
        <p:spPr>
          <a:xfrm>
            <a:off x="1784913" y="2085378"/>
            <a:ext cx="6830716" cy="523220"/>
          </a:xfrm>
          <a:prstGeom prst="rect">
            <a:avLst/>
          </a:prstGeom>
        </p:spPr>
        <p:txBody>
          <a:bodyPr wrap="none">
            <a:spAutoFit/>
          </a:bodyPr>
          <a:lstStyle/>
          <a:p>
            <a:pPr marL="457200" indent="-457200">
              <a:buFont typeface="Arial" panose="020B0604020202020204" pitchFamily="34" charset="0"/>
              <a:buChar char="•"/>
            </a:pPr>
            <a:r>
              <a:rPr lang="en-US" altLang="zh-CN" sz="2800" dirty="0"/>
              <a:t>Make people focus on interesting things</a:t>
            </a:r>
            <a:endParaRPr lang="zh-CN" altLang="en-US" sz="2800" dirty="0"/>
          </a:p>
        </p:txBody>
      </p:sp>
      <p:sp>
        <p:nvSpPr>
          <p:cNvPr id="5" name="矩形 4"/>
          <p:cNvSpPr/>
          <p:nvPr/>
        </p:nvSpPr>
        <p:spPr>
          <a:xfrm>
            <a:off x="1784913" y="3427776"/>
            <a:ext cx="7443063" cy="523220"/>
          </a:xfrm>
          <a:prstGeom prst="rect">
            <a:avLst/>
          </a:prstGeom>
        </p:spPr>
        <p:txBody>
          <a:bodyPr wrap="none">
            <a:spAutoFit/>
          </a:bodyPr>
          <a:lstStyle/>
          <a:p>
            <a:pPr marL="457200" indent="-457200">
              <a:buFont typeface="Arial" panose="020B0604020202020204" pitchFamily="34" charset="0"/>
              <a:buChar char="•"/>
            </a:pPr>
            <a:r>
              <a:rPr lang="zh-CN" altLang="en-US" sz="2800" dirty="0"/>
              <a:t>Reduce the labor intensity of cargo handlers</a:t>
            </a:r>
          </a:p>
        </p:txBody>
      </p:sp>
      <p:sp>
        <p:nvSpPr>
          <p:cNvPr id="6" name="矩形 5"/>
          <p:cNvSpPr/>
          <p:nvPr/>
        </p:nvSpPr>
        <p:spPr>
          <a:xfrm>
            <a:off x="1784913" y="4770174"/>
            <a:ext cx="4992072" cy="523220"/>
          </a:xfrm>
          <a:prstGeom prst="rect">
            <a:avLst/>
          </a:prstGeom>
        </p:spPr>
        <p:txBody>
          <a:bodyPr wrap="none">
            <a:spAutoFit/>
          </a:bodyPr>
          <a:lstStyle/>
          <a:p>
            <a:pPr marL="457200" indent="-457200">
              <a:buFont typeface="Arial" panose="020B0604020202020204" pitchFamily="34" charset="0"/>
              <a:buChar char="•"/>
            </a:pPr>
            <a:r>
              <a:rPr lang="zh-CN" altLang="en-US" sz="2800" dirty="0"/>
              <a:t>Improve worker productivity</a:t>
            </a:r>
          </a:p>
        </p:txBody>
      </p:sp>
    </p:spTree>
    <p:extLst>
      <p:ext uri="{BB962C8B-B14F-4D97-AF65-F5344CB8AC3E}">
        <p14:creationId xmlns:p14="http://schemas.microsoft.com/office/powerpoint/2010/main" val="3257876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2E56E-BE11-4B69-A5D5-7AF69CB04198}"/>
              </a:ext>
            </a:extLst>
          </p:cNvPr>
          <p:cNvSpPr>
            <a:spLocks noGrp="1"/>
          </p:cNvSpPr>
          <p:nvPr>
            <p:ph type="title"/>
          </p:nvPr>
        </p:nvSpPr>
        <p:spPr/>
        <p:txBody>
          <a:bodyPr/>
          <a:lstStyle/>
          <a:p>
            <a:r>
              <a:rPr lang="en-US" altLang="zh-CN" dirty="0"/>
              <a:t>General plan</a:t>
            </a:r>
            <a:endParaRPr lang="zh-CN" altLang="en-US" dirty="0"/>
          </a:p>
        </p:txBody>
      </p:sp>
      <p:sp>
        <p:nvSpPr>
          <p:cNvPr id="3" name="平行四边形 2">
            <a:extLst>
              <a:ext uri="{FF2B5EF4-FFF2-40B4-BE49-F238E27FC236}">
                <a16:creationId xmlns:a16="http://schemas.microsoft.com/office/drawing/2014/main" id="{35F54DEA-A1C9-41D4-B7DE-9F08DF1668E0}"/>
              </a:ext>
            </a:extLst>
          </p:cNvPr>
          <p:cNvSpPr/>
          <p:nvPr/>
        </p:nvSpPr>
        <p:spPr>
          <a:xfrm rot="1406907">
            <a:off x="3131524" y="2782434"/>
            <a:ext cx="8401774" cy="3472799"/>
          </a:xfrm>
          <a:prstGeom prst="parallelogram">
            <a:avLst>
              <a:gd name="adj" fmla="val 10291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descr="地球仪美洲">
            <a:extLst>
              <a:ext uri="{FF2B5EF4-FFF2-40B4-BE49-F238E27FC236}">
                <a16:creationId xmlns:a16="http://schemas.microsoft.com/office/drawing/2014/main" id="{EAD7B7AC-6758-4CEF-BB6A-BBDABE857B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4053" y="776288"/>
            <a:ext cx="914400" cy="914400"/>
          </a:xfrm>
          <a:prstGeom prst="rect">
            <a:avLst/>
          </a:prstGeom>
        </p:spPr>
      </p:pic>
      <p:sp>
        <p:nvSpPr>
          <p:cNvPr id="13" name="文本框 12">
            <a:extLst>
              <a:ext uri="{FF2B5EF4-FFF2-40B4-BE49-F238E27FC236}">
                <a16:creationId xmlns:a16="http://schemas.microsoft.com/office/drawing/2014/main" id="{DF1994BB-35EC-4CF1-92C0-D9C500876AEF}"/>
              </a:ext>
            </a:extLst>
          </p:cNvPr>
          <p:cNvSpPr txBox="1"/>
          <p:nvPr/>
        </p:nvSpPr>
        <p:spPr>
          <a:xfrm>
            <a:off x="7868453" y="1069529"/>
            <a:ext cx="784928" cy="369332"/>
          </a:xfrm>
          <a:prstGeom prst="rect">
            <a:avLst/>
          </a:prstGeom>
          <a:noFill/>
        </p:spPr>
        <p:txBody>
          <a:bodyPr wrap="square" rtlCol="0">
            <a:spAutoFit/>
          </a:bodyPr>
          <a:lstStyle/>
          <a:p>
            <a:r>
              <a:rPr lang="en-US" altLang="zh-CN" dirty="0"/>
              <a:t>UWB</a:t>
            </a:r>
            <a:endParaRPr lang="zh-CN" altLang="en-US" dirty="0"/>
          </a:p>
        </p:txBody>
      </p:sp>
      <p:cxnSp>
        <p:nvCxnSpPr>
          <p:cNvPr id="15" name="直接连接符 14">
            <a:extLst>
              <a:ext uri="{FF2B5EF4-FFF2-40B4-BE49-F238E27FC236}">
                <a16:creationId xmlns:a16="http://schemas.microsoft.com/office/drawing/2014/main" id="{8A728483-3393-4AEB-B8C4-ACBE63C8D92A}"/>
              </a:ext>
            </a:extLst>
          </p:cNvPr>
          <p:cNvCxnSpPr>
            <a:stCxn id="7" idx="2"/>
            <a:endCxn id="9" idx="0"/>
          </p:cNvCxnSpPr>
          <p:nvPr/>
        </p:nvCxnSpPr>
        <p:spPr>
          <a:xfrm>
            <a:off x="7411253" y="1690688"/>
            <a:ext cx="578581" cy="140098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959DC00A-BEC2-4905-8C1C-A518B9BBB7BF}"/>
              </a:ext>
            </a:extLst>
          </p:cNvPr>
          <p:cNvGrpSpPr/>
          <p:nvPr/>
        </p:nvGrpSpPr>
        <p:grpSpPr>
          <a:xfrm>
            <a:off x="7532634" y="3091673"/>
            <a:ext cx="914400" cy="1427160"/>
            <a:chOff x="7532634" y="3091673"/>
            <a:chExt cx="914400" cy="1427160"/>
          </a:xfrm>
        </p:grpSpPr>
        <p:pic>
          <p:nvPicPr>
            <p:cNvPr id="5" name="图形 4" descr="步行">
              <a:extLst>
                <a:ext uri="{FF2B5EF4-FFF2-40B4-BE49-F238E27FC236}">
                  <a16:creationId xmlns:a16="http://schemas.microsoft.com/office/drawing/2014/main" id="{83E22CA2-C087-4C7C-8F1B-B58CE454A4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2634" y="3604433"/>
              <a:ext cx="914400" cy="914400"/>
            </a:xfrm>
            <a:prstGeom prst="rect">
              <a:avLst/>
            </a:prstGeom>
          </p:spPr>
        </p:pic>
        <p:pic>
          <p:nvPicPr>
            <p:cNvPr id="9" name="图形 8" descr="标记">
              <a:extLst>
                <a:ext uri="{FF2B5EF4-FFF2-40B4-BE49-F238E27FC236}">
                  <a16:creationId xmlns:a16="http://schemas.microsoft.com/office/drawing/2014/main" id="{706383D3-14FA-4D89-A1AF-ADBD1C21C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09834" y="3091673"/>
              <a:ext cx="360000" cy="360000"/>
            </a:xfrm>
            <a:prstGeom prst="rect">
              <a:avLst/>
            </a:prstGeom>
          </p:spPr>
        </p:pic>
        <p:cxnSp>
          <p:nvCxnSpPr>
            <p:cNvPr id="17" name="直接连接符 16">
              <a:extLst>
                <a:ext uri="{FF2B5EF4-FFF2-40B4-BE49-F238E27FC236}">
                  <a16:creationId xmlns:a16="http://schemas.microsoft.com/office/drawing/2014/main" id="{A305F6A3-4616-4A9D-B0C6-8C1FA7236F18}"/>
                </a:ext>
              </a:extLst>
            </p:cNvPr>
            <p:cNvCxnSpPr>
              <a:stCxn id="9" idx="2"/>
              <a:endCxn id="5" idx="0"/>
            </p:cNvCxnSpPr>
            <p:nvPr/>
          </p:nvCxnSpPr>
          <p:spPr>
            <a:xfrm>
              <a:off x="7989834" y="3451673"/>
              <a:ext cx="0" cy="152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CBF2E58E-0981-46FF-A961-DC04B857FF14}"/>
              </a:ext>
            </a:extLst>
          </p:cNvPr>
          <p:cNvGrpSpPr/>
          <p:nvPr/>
        </p:nvGrpSpPr>
        <p:grpSpPr>
          <a:xfrm>
            <a:off x="6288944" y="4566436"/>
            <a:ext cx="1330217" cy="941831"/>
            <a:chOff x="6288944" y="4566436"/>
            <a:chExt cx="1330217" cy="941831"/>
          </a:xfrm>
        </p:grpSpPr>
        <p:pic>
          <p:nvPicPr>
            <p:cNvPr id="12" name="图形 11" descr="标记">
              <a:extLst>
                <a:ext uri="{FF2B5EF4-FFF2-40B4-BE49-F238E27FC236}">
                  <a16:creationId xmlns:a16="http://schemas.microsoft.com/office/drawing/2014/main" id="{9087CC21-3349-45DB-83EA-B1B42BE500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80901" y="4566436"/>
              <a:ext cx="360000" cy="360000"/>
            </a:xfrm>
            <a:prstGeom prst="rect">
              <a:avLst/>
            </a:prstGeom>
          </p:spPr>
        </p:pic>
        <p:pic>
          <p:nvPicPr>
            <p:cNvPr id="1026" name="Picture 2" descr="Autonomous Mobile Robots Icon, HD Png Download - kindpng">
              <a:extLst>
                <a:ext uri="{FF2B5EF4-FFF2-40B4-BE49-F238E27FC236}">
                  <a16:creationId xmlns:a16="http://schemas.microsoft.com/office/drawing/2014/main" id="{3670C1AF-BDAE-460D-8267-5866336A9F7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88944" y="4671593"/>
              <a:ext cx="1330217" cy="83667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接连接符 18">
              <a:extLst>
                <a:ext uri="{FF2B5EF4-FFF2-40B4-BE49-F238E27FC236}">
                  <a16:creationId xmlns:a16="http://schemas.microsoft.com/office/drawing/2014/main" id="{63F8ACD6-943A-4989-ABF7-5A0A949C5812}"/>
                </a:ext>
              </a:extLst>
            </p:cNvPr>
            <p:cNvCxnSpPr/>
            <p:nvPr/>
          </p:nvCxnSpPr>
          <p:spPr>
            <a:xfrm>
              <a:off x="6860901" y="4926436"/>
              <a:ext cx="0" cy="16349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cxnSp>
        <p:nvCxnSpPr>
          <p:cNvPr id="21" name="直接连接符 20">
            <a:extLst>
              <a:ext uri="{FF2B5EF4-FFF2-40B4-BE49-F238E27FC236}">
                <a16:creationId xmlns:a16="http://schemas.microsoft.com/office/drawing/2014/main" id="{B34BC10B-B34B-4354-B760-8299A4B4CA95}"/>
              </a:ext>
            </a:extLst>
          </p:cNvPr>
          <p:cNvCxnSpPr>
            <a:stCxn id="7" idx="2"/>
            <a:endCxn id="12" idx="0"/>
          </p:cNvCxnSpPr>
          <p:nvPr/>
        </p:nvCxnSpPr>
        <p:spPr>
          <a:xfrm flipH="1">
            <a:off x="6860901" y="1690688"/>
            <a:ext cx="550352" cy="28757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3AC620F-93AF-423B-80CF-0FA0D50C9EBD}"/>
              </a:ext>
            </a:extLst>
          </p:cNvPr>
          <p:cNvCxnSpPr>
            <a:cxnSpLocks/>
            <a:stCxn id="1026" idx="0"/>
            <a:endCxn id="9" idx="2"/>
          </p:cNvCxnSpPr>
          <p:nvPr/>
        </p:nvCxnSpPr>
        <p:spPr>
          <a:xfrm flipV="1">
            <a:off x="6954053" y="3451673"/>
            <a:ext cx="1035781" cy="121992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1FEF223C-D247-4E4D-9AB2-BC74B5278B9A}"/>
              </a:ext>
            </a:extLst>
          </p:cNvPr>
          <p:cNvGrpSpPr/>
          <p:nvPr/>
        </p:nvGrpSpPr>
        <p:grpSpPr>
          <a:xfrm>
            <a:off x="4562669" y="2971655"/>
            <a:ext cx="2265614" cy="1594781"/>
            <a:chOff x="4562669" y="2971655"/>
            <a:chExt cx="2265614" cy="1594781"/>
          </a:xfrm>
        </p:grpSpPr>
        <p:pic>
          <p:nvPicPr>
            <p:cNvPr id="1028" name="Picture 4" descr="Route Icons - Download Free Vector Icons | Noun Project">
              <a:extLst>
                <a:ext uri="{FF2B5EF4-FFF2-40B4-BE49-F238E27FC236}">
                  <a16:creationId xmlns:a16="http://schemas.microsoft.com/office/drawing/2014/main" id="{0FBD4D3A-FDC7-4B2C-ABC8-2E03A389B4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9649" y="3476670"/>
              <a:ext cx="840273" cy="840273"/>
            </a:xfrm>
            <a:prstGeom prst="rect">
              <a:avLst/>
            </a:prstGeom>
            <a:noFill/>
            <a:extLst>
              <a:ext uri="{909E8E84-426E-40DD-AFC4-6F175D3DCCD1}">
                <a14:hiddenFill xmlns:a14="http://schemas.microsoft.com/office/drawing/2010/main">
                  <a:solidFill>
                    <a:srgbClr val="FFFFFF"/>
                  </a:solidFill>
                </a14:hiddenFill>
              </a:ext>
            </a:extLst>
          </p:spPr>
        </p:pic>
        <p:sp>
          <p:nvSpPr>
            <p:cNvPr id="24" name="思想气泡: 云 23">
              <a:extLst>
                <a:ext uri="{FF2B5EF4-FFF2-40B4-BE49-F238E27FC236}">
                  <a16:creationId xmlns:a16="http://schemas.microsoft.com/office/drawing/2014/main" id="{45EFE325-066A-4A7A-8EB3-80228DF5DF9F}"/>
                </a:ext>
              </a:extLst>
            </p:cNvPr>
            <p:cNvSpPr/>
            <p:nvPr/>
          </p:nvSpPr>
          <p:spPr>
            <a:xfrm>
              <a:off x="4767559" y="3417367"/>
              <a:ext cx="1626499" cy="1149069"/>
            </a:xfrm>
            <a:prstGeom prst="cloudCallout">
              <a:avLst>
                <a:gd name="adj1" fmla="val 59636"/>
                <a:gd name="adj2" fmla="val 763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68E66AE3-93DD-4088-AC05-EE4041D51B70}"/>
                </a:ext>
              </a:extLst>
            </p:cNvPr>
            <p:cNvSpPr txBox="1"/>
            <p:nvPr/>
          </p:nvSpPr>
          <p:spPr>
            <a:xfrm>
              <a:off x="4562669" y="2971655"/>
              <a:ext cx="2265614" cy="369332"/>
            </a:xfrm>
            <a:prstGeom prst="rect">
              <a:avLst/>
            </a:prstGeom>
            <a:noFill/>
          </p:spPr>
          <p:txBody>
            <a:bodyPr wrap="square" rtlCol="0">
              <a:spAutoFit/>
            </a:bodyPr>
            <a:lstStyle/>
            <a:p>
              <a:r>
                <a:rPr lang="en-US" altLang="zh-CN" dirty="0"/>
                <a:t>Real time route plan</a:t>
              </a:r>
              <a:endParaRPr lang="zh-CN" altLang="en-US" dirty="0"/>
            </a:p>
          </p:txBody>
        </p:sp>
      </p:grpSp>
      <p:sp>
        <p:nvSpPr>
          <p:cNvPr id="33" name="文本框 32">
            <a:extLst>
              <a:ext uri="{FF2B5EF4-FFF2-40B4-BE49-F238E27FC236}">
                <a16:creationId xmlns:a16="http://schemas.microsoft.com/office/drawing/2014/main" id="{F5AC870B-D54F-4FC0-A246-F4B0788ACAAA}"/>
              </a:ext>
            </a:extLst>
          </p:cNvPr>
          <p:cNvSpPr txBox="1"/>
          <p:nvPr/>
        </p:nvSpPr>
        <p:spPr>
          <a:xfrm>
            <a:off x="1796209" y="2436064"/>
            <a:ext cx="2484477" cy="461665"/>
          </a:xfrm>
          <a:prstGeom prst="rect">
            <a:avLst/>
          </a:prstGeom>
          <a:noFill/>
        </p:spPr>
        <p:txBody>
          <a:bodyPr wrap="square" rtlCol="0">
            <a:spAutoFit/>
          </a:bodyPr>
          <a:lstStyle/>
          <a:p>
            <a:r>
              <a:rPr lang="en-US" altLang="zh-CN" sz="2400" b="1" i="1" dirty="0">
                <a:latin typeface="Times New Roman" panose="02020603050405020304" pitchFamily="18" charset="0"/>
                <a:cs typeface="Times New Roman" panose="02020603050405020304" pitchFamily="18" charset="0"/>
              </a:rPr>
              <a:t>Previous plan</a:t>
            </a:r>
            <a:endParaRPr lang="zh-CN" altLang="en-US" sz="2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1634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88A38035-5192-406C-9885-C387C3C3FF50}"/>
              </a:ext>
            </a:extLst>
          </p:cNvPr>
          <p:cNvSpPr>
            <a:spLocks noGrp="1"/>
          </p:cNvSpPr>
          <p:nvPr>
            <p:ph type="title"/>
          </p:nvPr>
        </p:nvSpPr>
        <p:spPr>
          <a:xfrm>
            <a:off x="838200" y="365125"/>
            <a:ext cx="10515600" cy="1325563"/>
          </a:xfrm>
        </p:spPr>
        <p:txBody>
          <a:bodyPr/>
          <a:lstStyle/>
          <a:p>
            <a:r>
              <a:rPr lang="en-US" altLang="zh-CN" dirty="0"/>
              <a:t>General plan</a:t>
            </a:r>
            <a:endParaRPr lang="zh-CN" altLang="en-US" dirty="0"/>
          </a:p>
        </p:txBody>
      </p:sp>
      <p:grpSp>
        <p:nvGrpSpPr>
          <p:cNvPr id="12" name="组合 11">
            <a:extLst>
              <a:ext uri="{FF2B5EF4-FFF2-40B4-BE49-F238E27FC236}">
                <a16:creationId xmlns:a16="http://schemas.microsoft.com/office/drawing/2014/main" id="{B6C42EA1-5BD8-4822-9A80-B70BFCD2A497}"/>
              </a:ext>
            </a:extLst>
          </p:cNvPr>
          <p:cNvGrpSpPr/>
          <p:nvPr/>
        </p:nvGrpSpPr>
        <p:grpSpPr>
          <a:xfrm>
            <a:off x="4692706" y="2985962"/>
            <a:ext cx="2806588" cy="2342643"/>
            <a:chOff x="6866093" y="1804525"/>
            <a:chExt cx="2806588" cy="2342643"/>
          </a:xfrm>
        </p:grpSpPr>
        <p:grpSp>
          <p:nvGrpSpPr>
            <p:cNvPr id="8" name="组合 7">
              <a:extLst>
                <a:ext uri="{FF2B5EF4-FFF2-40B4-BE49-F238E27FC236}">
                  <a16:creationId xmlns:a16="http://schemas.microsoft.com/office/drawing/2014/main" id="{9756579E-A893-41DF-95CD-307A9D030A9B}"/>
                </a:ext>
              </a:extLst>
            </p:cNvPr>
            <p:cNvGrpSpPr/>
            <p:nvPr/>
          </p:nvGrpSpPr>
          <p:grpSpPr>
            <a:xfrm>
              <a:off x="6991519" y="1804525"/>
              <a:ext cx="2465375" cy="2342643"/>
              <a:chOff x="3876085" y="2524716"/>
              <a:chExt cx="2465375" cy="2342643"/>
            </a:xfrm>
          </p:grpSpPr>
          <p:sp>
            <p:nvSpPr>
              <p:cNvPr id="4" name="椭圆 3">
                <a:extLst>
                  <a:ext uri="{FF2B5EF4-FFF2-40B4-BE49-F238E27FC236}">
                    <a16:creationId xmlns:a16="http://schemas.microsoft.com/office/drawing/2014/main" id="{431187C4-4164-4145-98BB-2A799760802C}"/>
                  </a:ext>
                </a:extLst>
              </p:cNvPr>
              <p:cNvSpPr/>
              <p:nvPr/>
            </p:nvSpPr>
            <p:spPr>
              <a:xfrm>
                <a:off x="4327891" y="2524716"/>
                <a:ext cx="1561763" cy="15617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D3FC1ED9-A815-4852-A13D-9168EB97E2DB}"/>
                  </a:ext>
                </a:extLst>
              </p:cNvPr>
              <p:cNvGrpSpPr/>
              <p:nvPr/>
            </p:nvGrpSpPr>
            <p:grpSpPr>
              <a:xfrm>
                <a:off x="3876085" y="3305596"/>
                <a:ext cx="2465375" cy="1561763"/>
                <a:chOff x="3876085" y="3305596"/>
                <a:chExt cx="2465375" cy="1561763"/>
              </a:xfrm>
            </p:grpSpPr>
            <p:sp>
              <p:nvSpPr>
                <p:cNvPr id="5" name="椭圆 4">
                  <a:extLst>
                    <a:ext uri="{FF2B5EF4-FFF2-40B4-BE49-F238E27FC236}">
                      <a16:creationId xmlns:a16="http://schemas.microsoft.com/office/drawing/2014/main" id="{7D111B31-7D13-40CC-BE80-117FBAFBABA7}"/>
                    </a:ext>
                  </a:extLst>
                </p:cNvPr>
                <p:cNvSpPr/>
                <p:nvPr/>
              </p:nvSpPr>
              <p:spPr>
                <a:xfrm>
                  <a:off x="3876085" y="3305596"/>
                  <a:ext cx="1561763" cy="15617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068B2789-9813-4096-BCEF-B68DE31B5A8F}"/>
                    </a:ext>
                  </a:extLst>
                </p:cNvPr>
                <p:cNvSpPr/>
                <p:nvPr/>
              </p:nvSpPr>
              <p:spPr>
                <a:xfrm>
                  <a:off x="4779697" y="3305596"/>
                  <a:ext cx="1561763" cy="15617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 name="文本框 8">
              <a:extLst>
                <a:ext uri="{FF2B5EF4-FFF2-40B4-BE49-F238E27FC236}">
                  <a16:creationId xmlns:a16="http://schemas.microsoft.com/office/drawing/2014/main" id="{E9D1B24F-D099-4437-9933-B225BA6043D0}"/>
                </a:ext>
              </a:extLst>
            </p:cNvPr>
            <p:cNvSpPr txBox="1"/>
            <p:nvPr/>
          </p:nvSpPr>
          <p:spPr>
            <a:xfrm>
              <a:off x="7520199" y="2106282"/>
              <a:ext cx="1408014" cy="369332"/>
            </a:xfrm>
            <a:prstGeom prst="rect">
              <a:avLst/>
            </a:prstGeom>
            <a:noFill/>
            <a:ln>
              <a:noFill/>
            </a:ln>
          </p:spPr>
          <p:txBody>
            <a:bodyPr wrap="square" rtlCol="0">
              <a:spAutoFit/>
            </a:bodyPr>
            <a:lstStyle/>
            <a:p>
              <a:pPr algn="ctr"/>
              <a:r>
                <a:rPr lang="en-US" altLang="zh-CN" dirty="0"/>
                <a:t>Motivation</a:t>
              </a:r>
              <a:endParaRPr lang="zh-CN" altLang="en-US" dirty="0"/>
            </a:p>
          </p:txBody>
        </p:sp>
        <p:sp>
          <p:nvSpPr>
            <p:cNvPr id="10" name="文本框 9">
              <a:extLst>
                <a:ext uri="{FF2B5EF4-FFF2-40B4-BE49-F238E27FC236}">
                  <a16:creationId xmlns:a16="http://schemas.microsoft.com/office/drawing/2014/main" id="{8EAC9AE4-B1B6-4350-BECD-6474D60A1843}"/>
                </a:ext>
              </a:extLst>
            </p:cNvPr>
            <p:cNvSpPr txBox="1"/>
            <p:nvPr/>
          </p:nvSpPr>
          <p:spPr>
            <a:xfrm>
              <a:off x="6866093" y="3260794"/>
              <a:ext cx="1408014" cy="369332"/>
            </a:xfrm>
            <a:prstGeom prst="rect">
              <a:avLst/>
            </a:prstGeom>
            <a:noFill/>
            <a:ln>
              <a:noFill/>
            </a:ln>
          </p:spPr>
          <p:txBody>
            <a:bodyPr wrap="square" rtlCol="0">
              <a:spAutoFit/>
            </a:bodyPr>
            <a:lstStyle/>
            <a:p>
              <a:pPr algn="ctr"/>
              <a:r>
                <a:rPr lang="en-US" altLang="zh-CN" dirty="0"/>
                <a:t>Feasibility</a:t>
              </a:r>
              <a:endParaRPr lang="zh-CN" altLang="en-US" dirty="0"/>
            </a:p>
          </p:txBody>
        </p:sp>
        <p:sp>
          <p:nvSpPr>
            <p:cNvPr id="11" name="文本框 10">
              <a:extLst>
                <a:ext uri="{FF2B5EF4-FFF2-40B4-BE49-F238E27FC236}">
                  <a16:creationId xmlns:a16="http://schemas.microsoft.com/office/drawing/2014/main" id="{F0BD3184-0787-4EF0-B91B-5B90A8EC1681}"/>
                </a:ext>
              </a:extLst>
            </p:cNvPr>
            <p:cNvSpPr txBox="1"/>
            <p:nvPr/>
          </p:nvSpPr>
          <p:spPr>
            <a:xfrm>
              <a:off x="8264667" y="3260794"/>
              <a:ext cx="1408014" cy="369332"/>
            </a:xfrm>
            <a:prstGeom prst="rect">
              <a:avLst/>
            </a:prstGeom>
            <a:noFill/>
            <a:ln>
              <a:noFill/>
            </a:ln>
          </p:spPr>
          <p:txBody>
            <a:bodyPr wrap="square" rtlCol="0">
              <a:spAutoFit/>
            </a:bodyPr>
            <a:lstStyle/>
            <a:p>
              <a:pPr algn="ctr"/>
              <a:r>
                <a:rPr lang="en-US" altLang="zh-CN" dirty="0"/>
                <a:t>Visibility </a:t>
              </a:r>
              <a:endParaRPr lang="zh-CN" altLang="en-US" dirty="0"/>
            </a:p>
          </p:txBody>
        </p:sp>
      </p:grpSp>
      <p:cxnSp>
        <p:nvCxnSpPr>
          <p:cNvPr id="14" name="直接连接符 13">
            <a:extLst>
              <a:ext uri="{FF2B5EF4-FFF2-40B4-BE49-F238E27FC236}">
                <a16:creationId xmlns:a16="http://schemas.microsoft.com/office/drawing/2014/main" id="{8873D916-B5C0-436C-B43D-A2B3981DD148}"/>
              </a:ext>
            </a:extLst>
          </p:cNvPr>
          <p:cNvCxnSpPr>
            <a:cxnSpLocks/>
            <a:endCxn id="34" idx="2"/>
          </p:cNvCxnSpPr>
          <p:nvPr/>
        </p:nvCxnSpPr>
        <p:spPr>
          <a:xfrm flipV="1">
            <a:off x="6049471" y="2527566"/>
            <a:ext cx="2697" cy="849166"/>
          </a:xfrm>
          <a:prstGeom prst="line">
            <a:avLst/>
          </a:prstGeom>
          <a:ln w="22225">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E39A1323-0A04-4812-84BB-BA5D9916F2CD}"/>
              </a:ext>
            </a:extLst>
          </p:cNvPr>
          <p:cNvSpPr/>
          <p:nvPr/>
        </p:nvSpPr>
        <p:spPr>
          <a:xfrm>
            <a:off x="6662250" y="1849211"/>
            <a:ext cx="2081019" cy="369332"/>
          </a:xfrm>
          <a:prstGeom prst="rect">
            <a:avLst/>
          </a:prstGeom>
        </p:spPr>
        <p:txBody>
          <a:bodyPr wrap="none">
            <a:spAutoFit/>
          </a:bodyPr>
          <a:lstStyle/>
          <a:p>
            <a:r>
              <a:rPr lang="zh-CN" altLang="en-US" b="1" dirty="0"/>
              <a:t>We have passion</a:t>
            </a:r>
            <a:r>
              <a:rPr lang="en-US" altLang="zh-CN" b="1" dirty="0"/>
              <a:t>! </a:t>
            </a:r>
            <a:endParaRPr lang="zh-CN" altLang="en-US" b="1" dirty="0"/>
          </a:p>
        </p:txBody>
      </p:sp>
      <p:cxnSp>
        <p:nvCxnSpPr>
          <p:cNvPr id="20" name="直接连接符 19">
            <a:extLst>
              <a:ext uri="{FF2B5EF4-FFF2-40B4-BE49-F238E27FC236}">
                <a16:creationId xmlns:a16="http://schemas.microsoft.com/office/drawing/2014/main" id="{005C8421-8C7A-4CBC-8027-A88C6D53C399}"/>
              </a:ext>
            </a:extLst>
          </p:cNvPr>
          <p:cNvCxnSpPr>
            <a:cxnSpLocks/>
            <a:stCxn id="11" idx="2"/>
            <a:endCxn id="29" idx="1"/>
          </p:cNvCxnSpPr>
          <p:nvPr/>
        </p:nvCxnSpPr>
        <p:spPr>
          <a:xfrm>
            <a:off x="6795287" y="4811563"/>
            <a:ext cx="826062" cy="775986"/>
          </a:xfrm>
          <a:prstGeom prst="line">
            <a:avLst/>
          </a:prstGeom>
          <a:ln w="22225">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0AC2D17-8D63-4B89-BFD5-5827AAF24AC4}"/>
              </a:ext>
            </a:extLst>
          </p:cNvPr>
          <p:cNvSpPr txBox="1"/>
          <p:nvPr/>
        </p:nvSpPr>
        <p:spPr>
          <a:xfrm>
            <a:off x="8366491" y="5402884"/>
            <a:ext cx="2443794" cy="369332"/>
          </a:xfrm>
          <a:prstGeom prst="rect">
            <a:avLst/>
          </a:prstGeom>
          <a:noFill/>
        </p:spPr>
        <p:txBody>
          <a:bodyPr wrap="square" rtlCol="0">
            <a:spAutoFit/>
          </a:bodyPr>
          <a:lstStyle/>
          <a:p>
            <a:r>
              <a:rPr lang="en-US" altLang="zh-CN" dirty="0"/>
              <a:t>Have a good budget</a:t>
            </a:r>
            <a:endParaRPr lang="zh-CN" altLang="en-US" dirty="0"/>
          </a:p>
        </p:txBody>
      </p:sp>
      <p:pic>
        <p:nvPicPr>
          <p:cNvPr id="25" name="图形 24" descr="复选标记">
            <a:extLst>
              <a:ext uri="{FF2B5EF4-FFF2-40B4-BE49-F238E27FC236}">
                <a16:creationId xmlns:a16="http://schemas.microsoft.com/office/drawing/2014/main" id="{3D741AA7-5B86-4A20-9087-F6A23C340A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6151" y="1745464"/>
            <a:ext cx="473079" cy="473079"/>
          </a:xfrm>
          <a:prstGeom prst="rect">
            <a:avLst/>
          </a:prstGeom>
        </p:spPr>
      </p:pic>
      <p:pic>
        <p:nvPicPr>
          <p:cNvPr id="29" name="图形 28" descr="美元">
            <a:extLst>
              <a:ext uri="{FF2B5EF4-FFF2-40B4-BE49-F238E27FC236}">
                <a16:creationId xmlns:a16="http://schemas.microsoft.com/office/drawing/2014/main" id="{FB2C3423-816E-47AA-B5CC-7961A2527D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21349" y="5130349"/>
            <a:ext cx="914400" cy="914400"/>
          </a:xfrm>
          <a:prstGeom prst="rect">
            <a:avLst/>
          </a:prstGeom>
        </p:spPr>
      </p:pic>
      <p:pic>
        <p:nvPicPr>
          <p:cNvPr id="34" name="图形 33" descr="无填充的魔鬼表情">
            <a:extLst>
              <a:ext uri="{FF2B5EF4-FFF2-40B4-BE49-F238E27FC236}">
                <a16:creationId xmlns:a16="http://schemas.microsoft.com/office/drawing/2014/main" id="{BC85B26E-3896-4569-B168-2D94D37AE0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4968" y="1613166"/>
            <a:ext cx="914400" cy="914400"/>
          </a:xfrm>
          <a:prstGeom prst="rect">
            <a:avLst/>
          </a:prstGeom>
        </p:spPr>
      </p:pic>
      <p:pic>
        <p:nvPicPr>
          <p:cNvPr id="37" name="图形 36" descr="复选标记">
            <a:extLst>
              <a:ext uri="{FF2B5EF4-FFF2-40B4-BE49-F238E27FC236}">
                <a16:creationId xmlns:a16="http://schemas.microsoft.com/office/drawing/2014/main" id="{E36C295A-FA66-4BA1-B861-856F3AEE46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2583" y="5351010"/>
            <a:ext cx="473079" cy="473079"/>
          </a:xfrm>
          <a:prstGeom prst="rect">
            <a:avLst/>
          </a:prstGeom>
        </p:spPr>
      </p:pic>
      <p:cxnSp>
        <p:nvCxnSpPr>
          <p:cNvPr id="38" name="直接连接符 37">
            <a:extLst>
              <a:ext uri="{FF2B5EF4-FFF2-40B4-BE49-F238E27FC236}">
                <a16:creationId xmlns:a16="http://schemas.microsoft.com/office/drawing/2014/main" id="{20CE7774-03F1-4E41-8D3F-5F8CD77B25C3}"/>
              </a:ext>
            </a:extLst>
          </p:cNvPr>
          <p:cNvCxnSpPr>
            <a:cxnSpLocks/>
            <a:stCxn id="45" idx="3"/>
            <a:endCxn id="10" idx="2"/>
          </p:cNvCxnSpPr>
          <p:nvPr/>
        </p:nvCxnSpPr>
        <p:spPr>
          <a:xfrm flipV="1">
            <a:off x="4639281" y="4811563"/>
            <a:ext cx="757432" cy="775986"/>
          </a:xfrm>
          <a:prstGeom prst="line">
            <a:avLst/>
          </a:prstGeom>
          <a:ln w="22225">
            <a:solidFill>
              <a:srgbClr val="FF0000"/>
            </a:solidFill>
            <a:prstDash val="lgDash"/>
          </a:ln>
        </p:spPr>
        <p:style>
          <a:lnRef idx="1">
            <a:schemeClr val="accent1"/>
          </a:lnRef>
          <a:fillRef idx="0">
            <a:schemeClr val="accent1"/>
          </a:fillRef>
          <a:effectRef idx="0">
            <a:schemeClr val="accent1"/>
          </a:effectRef>
          <a:fontRef idx="minor">
            <a:schemeClr val="tx1"/>
          </a:fontRef>
        </p:style>
      </p:cxnSp>
      <p:pic>
        <p:nvPicPr>
          <p:cNvPr id="43" name="图形 42" descr="问号 RTL">
            <a:extLst>
              <a:ext uri="{FF2B5EF4-FFF2-40B4-BE49-F238E27FC236}">
                <a16:creationId xmlns:a16="http://schemas.microsoft.com/office/drawing/2014/main" id="{17B1F8D7-8F05-42BF-B719-8537942618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9458" y="5328605"/>
            <a:ext cx="711623" cy="711623"/>
          </a:xfrm>
          <a:prstGeom prst="rect">
            <a:avLst/>
          </a:prstGeom>
        </p:spPr>
      </p:pic>
      <p:pic>
        <p:nvPicPr>
          <p:cNvPr id="45" name="图形 44" descr="无表情脸，没有填充">
            <a:extLst>
              <a:ext uri="{FF2B5EF4-FFF2-40B4-BE49-F238E27FC236}">
                <a16:creationId xmlns:a16="http://schemas.microsoft.com/office/drawing/2014/main" id="{2412C921-72AC-4AE5-AB68-8E14EC5253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24881" y="5130349"/>
            <a:ext cx="914400" cy="914400"/>
          </a:xfrm>
          <a:prstGeom prst="rect">
            <a:avLst/>
          </a:prstGeom>
        </p:spPr>
      </p:pic>
      <p:sp>
        <p:nvSpPr>
          <p:cNvPr id="49" name="文本框 48">
            <a:extLst>
              <a:ext uri="{FF2B5EF4-FFF2-40B4-BE49-F238E27FC236}">
                <a16:creationId xmlns:a16="http://schemas.microsoft.com/office/drawing/2014/main" id="{897F1FF6-F785-404F-8671-41059152B043}"/>
              </a:ext>
            </a:extLst>
          </p:cNvPr>
          <p:cNvSpPr txBox="1"/>
          <p:nvPr/>
        </p:nvSpPr>
        <p:spPr>
          <a:xfrm>
            <a:off x="1817076" y="5199556"/>
            <a:ext cx="1606116" cy="923330"/>
          </a:xfrm>
          <a:prstGeom prst="rect">
            <a:avLst/>
          </a:prstGeom>
          <a:noFill/>
        </p:spPr>
        <p:txBody>
          <a:bodyPr wrap="square" rtlCol="0">
            <a:spAutoFit/>
          </a:bodyPr>
          <a:lstStyle/>
          <a:p>
            <a:r>
              <a:rPr lang="en-US" altLang="zh-CN" dirty="0"/>
              <a:t>What’s Linux?</a:t>
            </a:r>
          </a:p>
          <a:p>
            <a:r>
              <a:rPr lang="en-US" altLang="zh-CN" dirty="0"/>
              <a:t>What’s Ros?</a:t>
            </a:r>
          </a:p>
          <a:p>
            <a:r>
              <a:rPr lang="en-US" altLang="zh-CN" dirty="0"/>
              <a:t>What’s</a:t>
            </a:r>
            <a:r>
              <a:rPr lang="zh-CN" altLang="en-US" dirty="0"/>
              <a:t> </a:t>
            </a:r>
            <a:r>
              <a:rPr lang="en-US" altLang="zh-CN" dirty="0"/>
              <a:t>……</a:t>
            </a:r>
            <a:endParaRPr lang="zh-CN" altLang="en-US" dirty="0"/>
          </a:p>
        </p:txBody>
      </p:sp>
    </p:spTree>
    <p:extLst>
      <p:ext uri="{BB962C8B-B14F-4D97-AF65-F5344CB8AC3E}">
        <p14:creationId xmlns:p14="http://schemas.microsoft.com/office/powerpoint/2010/main" val="3785566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2E56E-BE11-4B69-A5D5-7AF69CB04198}"/>
              </a:ext>
            </a:extLst>
          </p:cNvPr>
          <p:cNvSpPr>
            <a:spLocks noGrp="1"/>
          </p:cNvSpPr>
          <p:nvPr>
            <p:ph type="title"/>
          </p:nvPr>
        </p:nvSpPr>
        <p:spPr/>
        <p:txBody>
          <a:bodyPr/>
          <a:lstStyle/>
          <a:p>
            <a:r>
              <a:rPr lang="en-US" altLang="zh-CN" dirty="0"/>
              <a:t>General plan</a:t>
            </a:r>
            <a:endParaRPr lang="zh-CN" altLang="en-US" dirty="0"/>
          </a:p>
        </p:txBody>
      </p:sp>
      <p:sp>
        <p:nvSpPr>
          <p:cNvPr id="3" name="平行四边形 2">
            <a:extLst>
              <a:ext uri="{FF2B5EF4-FFF2-40B4-BE49-F238E27FC236}">
                <a16:creationId xmlns:a16="http://schemas.microsoft.com/office/drawing/2014/main" id="{35F54DEA-A1C9-41D4-B7DE-9F08DF1668E0}"/>
              </a:ext>
            </a:extLst>
          </p:cNvPr>
          <p:cNvSpPr/>
          <p:nvPr/>
        </p:nvSpPr>
        <p:spPr>
          <a:xfrm rot="1406907">
            <a:off x="3131524" y="2782434"/>
            <a:ext cx="8401774" cy="3472799"/>
          </a:xfrm>
          <a:prstGeom prst="parallelogram">
            <a:avLst>
              <a:gd name="adj" fmla="val 10291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descr="地球仪美洲">
            <a:extLst>
              <a:ext uri="{FF2B5EF4-FFF2-40B4-BE49-F238E27FC236}">
                <a16:creationId xmlns:a16="http://schemas.microsoft.com/office/drawing/2014/main" id="{EAD7B7AC-6758-4CEF-BB6A-BBDABE857B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4053" y="776288"/>
            <a:ext cx="914400" cy="914400"/>
          </a:xfrm>
          <a:prstGeom prst="rect">
            <a:avLst/>
          </a:prstGeom>
        </p:spPr>
      </p:pic>
      <p:sp>
        <p:nvSpPr>
          <p:cNvPr id="13" name="文本框 12">
            <a:extLst>
              <a:ext uri="{FF2B5EF4-FFF2-40B4-BE49-F238E27FC236}">
                <a16:creationId xmlns:a16="http://schemas.microsoft.com/office/drawing/2014/main" id="{DF1994BB-35EC-4CF1-92C0-D9C500876AEF}"/>
              </a:ext>
            </a:extLst>
          </p:cNvPr>
          <p:cNvSpPr txBox="1"/>
          <p:nvPr/>
        </p:nvSpPr>
        <p:spPr>
          <a:xfrm>
            <a:off x="7868453" y="1069529"/>
            <a:ext cx="784928" cy="369332"/>
          </a:xfrm>
          <a:prstGeom prst="rect">
            <a:avLst/>
          </a:prstGeom>
          <a:noFill/>
        </p:spPr>
        <p:txBody>
          <a:bodyPr wrap="square" rtlCol="0">
            <a:spAutoFit/>
          </a:bodyPr>
          <a:lstStyle/>
          <a:p>
            <a:r>
              <a:rPr lang="en-US" altLang="zh-CN" dirty="0"/>
              <a:t>UWB</a:t>
            </a:r>
            <a:endParaRPr lang="zh-CN" altLang="en-US" dirty="0"/>
          </a:p>
        </p:txBody>
      </p:sp>
      <p:cxnSp>
        <p:nvCxnSpPr>
          <p:cNvPr id="15" name="直接连接符 14">
            <a:extLst>
              <a:ext uri="{FF2B5EF4-FFF2-40B4-BE49-F238E27FC236}">
                <a16:creationId xmlns:a16="http://schemas.microsoft.com/office/drawing/2014/main" id="{8A728483-3393-4AEB-B8C4-ACBE63C8D92A}"/>
              </a:ext>
            </a:extLst>
          </p:cNvPr>
          <p:cNvCxnSpPr>
            <a:stCxn id="7" idx="2"/>
            <a:endCxn id="9" idx="0"/>
          </p:cNvCxnSpPr>
          <p:nvPr/>
        </p:nvCxnSpPr>
        <p:spPr>
          <a:xfrm>
            <a:off x="7411253" y="1690688"/>
            <a:ext cx="1306864" cy="74537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959DC00A-BEC2-4905-8C1C-A518B9BBB7BF}"/>
              </a:ext>
            </a:extLst>
          </p:cNvPr>
          <p:cNvGrpSpPr/>
          <p:nvPr/>
        </p:nvGrpSpPr>
        <p:grpSpPr>
          <a:xfrm>
            <a:off x="8260917" y="2436064"/>
            <a:ext cx="914400" cy="1427160"/>
            <a:chOff x="7532634" y="3091673"/>
            <a:chExt cx="914400" cy="1427160"/>
          </a:xfrm>
        </p:grpSpPr>
        <p:pic>
          <p:nvPicPr>
            <p:cNvPr id="5" name="图形 4" descr="步行">
              <a:extLst>
                <a:ext uri="{FF2B5EF4-FFF2-40B4-BE49-F238E27FC236}">
                  <a16:creationId xmlns:a16="http://schemas.microsoft.com/office/drawing/2014/main" id="{83E22CA2-C087-4C7C-8F1B-B58CE454A4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2634" y="3604433"/>
              <a:ext cx="914400" cy="914400"/>
            </a:xfrm>
            <a:prstGeom prst="rect">
              <a:avLst/>
            </a:prstGeom>
          </p:spPr>
        </p:pic>
        <p:pic>
          <p:nvPicPr>
            <p:cNvPr id="9" name="图形 8" descr="标记">
              <a:extLst>
                <a:ext uri="{FF2B5EF4-FFF2-40B4-BE49-F238E27FC236}">
                  <a16:creationId xmlns:a16="http://schemas.microsoft.com/office/drawing/2014/main" id="{706383D3-14FA-4D89-A1AF-ADBD1C21C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09834" y="3091673"/>
              <a:ext cx="360000" cy="360000"/>
            </a:xfrm>
            <a:prstGeom prst="rect">
              <a:avLst/>
            </a:prstGeom>
          </p:spPr>
        </p:pic>
        <p:cxnSp>
          <p:nvCxnSpPr>
            <p:cNvPr id="17" name="直接连接符 16">
              <a:extLst>
                <a:ext uri="{FF2B5EF4-FFF2-40B4-BE49-F238E27FC236}">
                  <a16:creationId xmlns:a16="http://schemas.microsoft.com/office/drawing/2014/main" id="{A305F6A3-4616-4A9D-B0C6-8C1FA7236F18}"/>
                </a:ext>
              </a:extLst>
            </p:cNvPr>
            <p:cNvCxnSpPr>
              <a:stCxn id="9" idx="2"/>
              <a:endCxn id="5" idx="0"/>
            </p:cNvCxnSpPr>
            <p:nvPr/>
          </p:nvCxnSpPr>
          <p:spPr>
            <a:xfrm>
              <a:off x="7989834" y="3451673"/>
              <a:ext cx="0" cy="15276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CBF2E58E-0981-46FF-A961-DC04B857FF14}"/>
              </a:ext>
            </a:extLst>
          </p:cNvPr>
          <p:cNvGrpSpPr/>
          <p:nvPr/>
        </p:nvGrpSpPr>
        <p:grpSpPr>
          <a:xfrm>
            <a:off x="5623836" y="4518833"/>
            <a:ext cx="1330217" cy="941831"/>
            <a:chOff x="6288944" y="4566436"/>
            <a:chExt cx="1330217" cy="941831"/>
          </a:xfrm>
        </p:grpSpPr>
        <p:pic>
          <p:nvPicPr>
            <p:cNvPr id="12" name="图形 11" descr="标记">
              <a:extLst>
                <a:ext uri="{FF2B5EF4-FFF2-40B4-BE49-F238E27FC236}">
                  <a16:creationId xmlns:a16="http://schemas.microsoft.com/office/drawing/2014/main" id="{9087CC21-3349-45DB-83EA-B1B42BE500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80901" y="4566436"/>
              <a:ext cx="360000" cy="360000"/>
            </a:xfrm>
            <a:prstGeom prst="rect">
              <a:avLst/>
            </a:prstGeom>
          </p:spPr>
        </p:pic>
        <p:pic>
          <p:nvPicPr>
            <p:cNvPr id="1026" name="Picture 2" descr="Autonomous Mobile Robots Icon, HD Png Download - kindpng">
              <a:extLst>
                <a:ext uri="{FF2B5EF4-FFF2-40B4-BE49-F238E27FC236}">
                  <a16:creationId xmlns:a16="http://schemas.microsoft.com/office/drawing/2014/main" id="{3670C1AF-BDAE-460D-8267-5866336A9F7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88944" y="4671593"/>
              <a:ext cx="1330217" cy="83667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接连接符 18">
              <a:extLst>
                <a:ext uri="{FF2B5EF4-FFF2-40B4-BE49-F238E27FC236}">
                  <a16:creationId xmlns:a16="http://schemas.microsoft.com/office/drawing/2014/main" id="{63F8ACD6-943A-4989-ABF7-5A0A949C5812}"/>
                </a:ext>
              </a:extLst>
            </p:cNvPr>
            <p:cNvCxnSpPr/>
            <p:nvPr/>
          </p:nvCxnSpPr>
          <p:spPr>
            <a:xfrm>
              <a:off x="6860901" y="4926436"/>
              <a:ext cx="0" cy="16349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cxnSp>
        <p:nvCxnSpPr>
          <p:cNvPr id="21" name="直接连接符 20">
            <a:extLst>
              <a:ext uri="{FF2B5EF4-FFF2-40B4-BE49-F238E27FC236}">
                <a16:creationId xmlns:a16="http://schemas.microsoft.com/office/drawing/2014/main" id="{B34BC10B-B34B-4354-B760-8299A4B4CA95}"/>
              </a:ext>
            </a:extLst>
          </p:cNvPr>
          <p:cNvCxnSpPr>
            <a:stCxn id="7" idx="2"/>
            <a:endCxn id="12" idx="0"/>
          </p:cNvCxnSpPr>
          <p:nvPr/>
        </p:nvCxnSpPr>
        <p:spPr>
          <a:xfrm flipH="1">
            <a:off x="6195793" y="1690688"/>
            <a:ext cx="1215460" cy="28281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6AB1441-9E9B-45DB-B2FD-BAA1B28778E9}"/>
              </a:ext>
            </a:extLst>
          </p:cNvPr>
          <p:cNvSpPr txBox="1"/>
          <p:nvPr/>
        </p:nvSpPr>
        <p:spPr>
          <a:xfrm>
            <a:off x="1796209" y="2436064"/>
            <a:ext cx="2484477" cy="461665"/>
          </a:xfrm>
          <a:prstGeom prst="rect">
            <a:avLst/>
          </a:prstGeom>
          <a:noFill/>
        </p:spPr>
        <p:txBody>
          <a:bodyPr wrap="square" rtlCol="0">
            <a:spAutoFit/>
          </a:bodyPr>
          <a:lstStyle/>
          <a:p>
            <a:r>
              <a:rPr lang="en-US" altLang="zh-CN" sz="2400" b="1" i="1" dirty="0">
                <a:latin typeface="Times New Roman" panose="02020603050405020304" pitchFamily="18" charset="0"/>
                <a:cs typeface="Times New Roman" panose="02020603050405020304" pitchFamily="18" charset="0"/>
              </a:rPr>
              <a:t>Final plan</a:t>
            </a:r>
            <a:endParaRPr lang="zh-CN" altLang="en-US" sz="2400" b="1" i="1" dirty="0">
              <a:latin typeface="Times New Roman" panose="02020603050405020304" pitchFamily="18" charset="0"/>
              <a:cs typeface="Times New Roman" panose="02020603050405020304" pitchFamily="18" charset="0"/>
            </a:endParaRPr>
          </a:p>
        </p:txBody>
      </p:sp>
      <p:sp>
        <p:nvSpPr>
          <p:cNvPr id="4" name="任意多边形: 形状 3">
            <a:extLst>
              <a:ext uri="{FF2B5EF4-FFF2-40B4-BE49-F238E27FC236}">
                <a16:creationId xmlns:a16="http://schemas.microsoft.com/office/drawing/2014/main" id="{3FA1131C-5DD3-49F0-B1FE-80C85D334B9C}"/>
              </a:ext>
            </a:extLst>
          </p:cNvPr>
          <p:cNvSpPr/>
          <p:nvPr/>
        </p:nvSpPr>
        <p:spPr>
          <a:xfrm>
            <a:off x="7419551" y="3851885"/>
            <a:ext cx="1263454" cy="767130"/>
          </a:xfrm>
          <a:custGeom>
            <a:avLst/>
            <a:gdLst>
              <a:gd name="connsiteX0" fmla="*/ 0 w 2573267"/>
              <a:gd name="connsiteY0" fmla="*/ 2362874 h 2362874"/>
              <a:gd name="connsiteX1" fmla="*/ 1780247 w 2573267"/>
              <a:gd name="connsiteY1" fmla="*/ 1561763 h 2362874"/>
              <a:gd name="connsiteX2" fmla="*/ 979136 w 2573267"/>
              <a:gd name="connsiteY2" fmla="*/ 1051964 h 2362874"/>
              <a:gd name="connsiteX3" fmla="*/ 1772155 w 2573267"/>
              <a:gd name="connsiteY3" fmla="*/ 283221 h 2362874"/>
              <a:gd name="connsiteX4" fmla="*/ 2443794 w 2573267"/>
              <a:gd name="connsiteY4" fmla="*/ 695915 h 2362874"/>
              <a:gd name="connsiteX5" fmla="*/ 2573267 w 2573267"/>
              <a:gd name="connsiteY5" fmla="*/ 0 h 236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267" h="2362874">
                <a:moveTo>
                  <a:pt x="0" y="2362874"/>
                </a:moveTo>
                <a:cubicBezTo>
                  <a:pt x="808529" y="2071561"/>
                  <a:pt x="1617058" y="1780248"/>
                  <a:pt x="1780247" y="1561763"/>
                </a:cubicBezTo>
                <a:cubicBezTo>
                  <a:pt x="1943436" y="1343278"/>
                  <a:pt x="980485" y="1265054"/>
                  <a:pt x="979136" y="1051964"/>
                </a:cubicBezTo>
                <a:cubicBezTo>
                  <a:pt x="977787" y="838874"/>
                  <a:pt x="1528045" y="342562"/>
                  <a:pt x="1772155" y="283221"/>
                </a:cubicBezTo>
                <a:cubicBezTo>
                  <a:pt x="2016265" y="223879"/>
                  <a:pt x="2310275" y="743118"/>
                  <a:pt x="2443794" y="695915"/>
                </a:cubicBezTo>
                <a:cubicBezTo>
                  <a:pt x="2577313" y="648712"/>
                  <a:pt x="2495044" y="40460"/>
                  <a:pt x="257326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9C6F9F13-B5A4-4596-A4BE-BC5E9347CDCE}"/>
              </a:ext>
            </a:extLst>
          </p:cNvPr>
          <p:cNvGrpSpPr/>
          <p:nvPr/>
        </p:nvGrpSpPr>
        <p:grpSpPr>
          <a:xfrm>
            <a:off x="4127620" y="3188933"/>
            <a:ext cx="1948674" cy="1542677"/>
            <a:chOff x="1065015" y="3188933"/>
            <a:chExt cx="1948674" cy="1542677"/>
          </a:xfrm>
        </p:grpSpPr>
        <p:sp>
          <p:nvSpPr>
            <p:cNvPr id="24" name="思想气泡: 云 23">
              <a:extLst>
                <a:ext uri="{FF2B5EF4-FFF2-40B4-BE49-F238E27FC236}">
                  <a16:creationId xmlns:a16="http://schemas.microsoft.com/office/drawing/2014/main" id="{45EFE325-066A-4A7A-8EB3-80228DF5DF9F}"/>
                </a:ext>
              </a:extLst>
            </p:cNvPr>
            <p:cNvSpPr/>
            <p:nvPr/>
          </p:nvSpPr>
          <p:spPr>
            <a:xfrm>
              <a:off x="1065015" y="3582541"/>
              <a:ext cx="1626499" cy="1149069"/>
            </a:xfrm>
            <a:prstGeom prst="cloudCallout">
              <a:avLst>
                <a:gd name="adj1" fmla="val 56153"/>
                <a:gd name="adj2" fmla="val 622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68E66AE3-93DD-4088-AC05-EE4041D51B70}"/>
                </a:ext>
              </a:extLst>
            </p:cNvPr>
            <p:cNvSpPr txBox="1"/>
            <p:nvPr/>
          </p:nvSpPr>
          <p:spPr>
            <a:xfrm>
              <a:off x="1280643" y="3188933"/>
              <a:ext cx="1733046" cy="369332"/>
            </a:xfrm>
            <a:prstGeom prst="rect">
              <a:avLst/>
            </a:prstGeom>
            <a:noFill/>
          </p:spPr>
          <p:txBody>
            <a:bodyPr wrap="square" rtlCol="0">
              <a:spAutoFit/>
            </a:bodyPr>
            <a:lstStyle/>
            <a:p>
              <a:r>
                <a:rPr lang="en-US" altLang="zh-CN" dirty="0"/>
                <a:t>Follow Path</a:t>
              </a:r>
              <a:endParaRPr lang="zh-CN" altLang="en-US" dirty="0"/>
            </a:p>
          </p:txBody>
        </p:sp>
        <p:grpSp>
          <p:nvGrpSpPr>
            <p:cNvPr id="14" name="组合 13">
              <a:extLst>
                <a:ext uri="{FF2B5EF4-FFF2-40B4-BE49-F238E27FC236}">
                  <a16:creationId xmlns:a16="http://schemas.microsoft.com/office/drawing/2014/main" id="{A38590D3-0823-4636-B412-9DB5CFC7B2B9}"/>
                </a:ext>
              </a:extLst>
            </p:cNvPr>
            <p:cNvGrpSpPr/>
            <p:nvPr/>
          </p:nvGrpSpPr>
          <p:grpSpPr>
            <a:xfrm>
              <a:off x="1415365" y="3892551"/>
              <a:ext cx="829132" cy="503423"/>
              <a:chOff x="1415365" y="3892551"/>
              <a:chExt cx="829132" cy="503423"/>
            </a:xfrm>
          </p:grpSpPr>
          <p:sp>
            <p:nvSpPr>
              <p:cNvPr id="27" name="任意多边形: 形状 26">
                <a:extLst>
                  <a:ext uri="{FF2B5EF4-FFF2-40B4-BE49-F238E27FC236}">
                    <a16:creationId xmlns:a16="http://schemas.microsoft.com/office/drawing/2014/main" id="{B88578DB-5FD6-410C-B29E-0E1E253DFCD0}"/>
                  </a:ext>
                </a:extLst>
              </p:cNvPr>
              <p:cNvSpPr/>
              <p:nvPr/>
            </p:nvSpPr>
            <p:spPr>
              <a:xfrm>
                <a:off x="1415365" y="3892551"/>
                <a:ext cx="829132" cy="503423"/>
              </a:xfrm>
              <a:custGeom>
                <a:avLst/>
                <a:gdLst>
                  <a:gd name="connsiteX0" fmla="*/ 0 w 2573267"/>
                  <a:gd name="connsiteY0" fmla="*/ 2362874 h 2362874"/>
                  <a:gd name="connsiteX1" fmla="*/ 1780247 w 2573267"/>
                  <a:gd name="connsiteY1" fmla="*/ 1561763 h 2362874"/>
                  <a:gd name="connsiteX2" fmla="*/ 979136 w 2573267"/>
                  <a:gd name="connsiteY2" fmla="*/ 1051964 h 2362874"/>
                  <a:gd name="connsiteX3" fmla="*/ 1772155 w 2573267"/>
                  <a:gd name="connsiteY3" fmla="*/ 283221 h 2362874"/>
                  <a:gd name="connsiteX4" fmla="*/ 2443794 w 2573267"/>
                  <a:gd name="connsiteY4" fmla="*/ 695915 h 2362874"/>
                  <a:gd name="connsiteX5" fmla="*/ 2573267 w 2573267"/>
                  <a:gd name="connsiteY5" fmla="*/ 0 h 236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267" h="2362874">
                    <a:moveTo>
                      <a:pt x="0" y="2362874"/>
                    </a:moveTo>
                    <a:cubicBezTo>
                      <a:pt x="808529" y="2071561"/>
                      <a:pt x="1617058" y="1780248"/>
                      <a:pt x="1780247" y="1561763"/>
                    </a:cubicBezTo>
                    <a:cubicBezTo>
                      <a:pt x="1943436" y="1343278"/>
                      <a:pt x="980485" y="1265054"/>
                      <a:pt x="979136" y="1051964"/>
                    </a:cubicBezTo>
                    <a:cubicBezTo>
                      <a:pt x="977787" y="838874"/>
                      <a:pt x="1528045" y="342562"/>
                      <a:pt x="1772155" y="283221"/>
                    </a:cubicBezTo>
                    <a:cubicBezTo>
                      <a:pt x="2016265" y="223879"/>
                      <a:pt x="2310275" y="743118"/>
                      <a:pt x="2443794" y="695915"/>
                    </a:cubicBezTo>
                    <a:cubicBezTo>
                      <a:pt x="2577313" y="648712"/>
                      <a:pt x="2495044" y="40460"/>
                      <a:pt x="2573267" y="0"/>
                    </a:cubicBezTo>
                  </a:path>
                </a:pathLst>
              </a:custGeom>
              <a:noFill/>
              <a:ln>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D4E39478-8F70-4123-8A5D-F31D61A4352C}"/>
                  </a:ext>
                </a:extLst>
              </p:cNvPr>
              <p:cNvCxnSpPr>
                <a:cxnSpLocks/>
              </p:cNvCxnSpPr>
              <p:nvPr/>
            </p:nvCxnSpPr>
            <p:spPr>
              <a:xfrm flipV="1">
                <a:off x="1631845" y="4312300"/>
                <a:ext cx="132057" cy="28294"/>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grpSp>
      </p:grpSp>
      <p:cxnSp>
        <p:nvCxnSpPr>
          <p:cNvPr id="20" name="直接连接符 19">
            <a:extLst>
              <a:ext uri="{FF2B5EF4-FFF2-40B4-BE49-F238E27FC236}">
                <a16:creationId xmlns:a16="http://schemas.microsoft.com/office/drawing/2014/main" id="{4CEAB871-B115-4B41-9744-9287FC9B2696}"/>
              </a:ext>
            </a:extLst>
          </p:cNvPr>
          <p:cNvCxnSpPr>
            <a:stCxn id="4" idx="2"/>
            <a:endCxn id="27" idx="1"/>
          </p:cNvCxnSpPr>
          <p:nvPr/>
        </p:nvCxnSpPr>
        <p:spPr>
          <a:xfrm flipH="1">
            <a:off x="5051583" y="4193415"/>
            <a:ext cx="2848716" cy="31878"/>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220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631A727-D5DA-47BE-A9AF-0CF2A36909A9}"/>
              </a:ext>
            </a:extLst>
          </p:cNvPr>
          <p:cNvSpPr>
            <a:spLocks noGrp="1"/>
          </p:cNvSpPr>
          <p:nvPr>
            <p:ph type="title"/>
          </p:nvPr>
        </p:nvSpPr>
        <p:spPr>
          <a:xfrm>
            <a:off x="838200" y="365125"/>
            <a:ext cx="10515600" cy="1325563"/>
          </a:xfrm>
        </p:spPr>
        <p:txBody>
          <a:bodyPr/>
          <a:lstStyle/>
          <a:p>
            <a:r>
              <a:rPr lang="en-US" altLang="zh-CN" dirty="0"/>
              <a:t>General plan</a:t>
            </a:r>
            <a:endParaRPr lang="zh-CN" altLang="en-US" dirty="0"/>
          </a:p>
        </p:txBody>
      </p:sp>
      <p:grpSp>
        <p:nvGrpSpPr>
          <p:cNvPr id="5" name="组合 4">
            <a:extLst>
              <a:ext uri="{FF2B5EF4-FFF2-40B4-BE49-F238E27FC236}">
                <a16:creationId xmlns:a16="http://schemas.microsoft.com/office/drawing/2014/main" id="{4BFB1FD9-FA19-4163-BC46-3F7C407C0462}"/>
              </a:ext>
            </a:extLst>
          </p:cNvPr>
          <p:cNvGrpSpPr/>
          <p:nvPr/>
        </p:nvGrpSpPr>
        <p:grpSpPr>
          <a:xfrm>
            <a:off x="3690647" y="1826207"/>
            <a:ext cx="2057400" cy="2340706"/>
            <a:chOff x="4419937" y="2603527"/>
            <a:chExt cx="2057400" cy="2340706"/>
          </a:xfrm>
        </p:grpSpPr>
        <p:pic>
          <p:nvPicPr>
            <p:cNvPr id="2050" name="Picture 2" descr="Raspberry Pi 图片、库存照片和矢量图| Shutterstock">
              <a:extLst>
                <a:ext uri="{FF2B5EF4-FFF2-40B4-BE49-F238E27FC236}">
                  <a16:creationId xmlns:a16="http://schemas.microsoft.com/office/drawing/2014/main" id="{F4424D42-99FA-462C-985E-B61BB1269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978"/>
            <a:stretch/>
          </p:blipFill>
          <p:spPr bwMode="auto">
            <a:xfrm>
              <a:off x="4419937" y="2901964"/>
              <a:ext cx="2057400" cy="204226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id="{DD537D80-849C-4B1E-BA16-AAA9B00FFB62}"/>
                </a:ext>
              </a:extLst>
            </p:cNvPr>
            <p:cNvGrpSpPr/>
            <p:nvPr/>
          </p:nvGrpSpPr>
          <p:grpSpPr>
            <a:xfrm>
              <a:off x="4851764" y="2603527"/>
              <a:ext cx="1193746" cy="596873"/>
              <a:chOff x="4887798" y="2603527"/>
              <a:chExt cx="1193746" cy="596873"/>
            </a:xfrm>
          </p:grpSpPr>
          <p:pic>
            <p:nvPicPr>
              <p:cNvPr id="2052" name="Picture 4" descr="Raspberry, pi Free Icon of SuperTiny">
                <a:extLst>
                  <a:ext uri="{FF2B5EF4-FFF2-40B4-BE49-F238E27FC236}">
                    <a16:creationId xmlns:a16="http://schemas.microsoft.com/office/drawing/2014/main" id="{A9C6DC85-E767-4A88-BE12-EAA2CF1490F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87798" y="2603527"/>
                <a:ext cx="596873" cy="5968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aspberry, pi Free Icon of SuperTiny">
                <a:extLst>
                  <a:ext uri="{FF2B5EF4-FFF2-40B4-BE49-F238E27FC236}">
                    <a16:creationId xmlns:a16="http://schemas.microsoft.com/office/drawing/2014/main" id="{EBEC766C-573F-4A6C-B0D4-9B14C0CCB3E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84671" y="2603527"/>
                <a:ext cx="596873" cy="596873"/>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8" name="图形 7" descr="投影仪">
            <a:extLst>
              <a:ext uri="{FF2B5EF4-FFF2-40B4-BE49-F238E27FC236}">
                <a16:creationId xmlns:a16="http://schemas.microsoft.com/office/drawing/2014/main" id="{DBF8B6A3-83B9-49CA-B510-3536D4F801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2147" y="5172833"/>
            <a:ext cx="914400" cy="914400"/>
          </a:xfrm>
          <a:prstGeom prst="rect">
            <a:avLst/>
          </a:prstGeom>
        </p:spPr>
      </p:pic>
      <p:sp>
        <p:nvSpPr>
          <p:cNvPr id="12" name="矩形 11">
            <a:extLst>
              <a:ext uri="{FF2B5EF4-FFF2-40B4-BE49-F238E27FC236}">
                <a16:creationId xmlns:a16="http://schemas.microsoft.com/office/drawing/2014/main" id="{CCD0A0B1-BCEE-4545-B2FA-6E2F68C1318F}"/>
              </a:ext>
            </a:extLst>
          </p:cNvPr>
          <p:cNvSpPr/>
          <p:nvPr/>
        </p:nvSpPr>
        <p:spPr>
          <a:xfrm>
            <a:off x="5176547" y="4280684"/>
            <a:ext cx="1840568" cy="369332"/>
          </a:xfrm>
          <a:prstGeom prst="rect">
            <a:avLst/>
          </a:prstGeom>
        </p:spPr>
        <p:txBody>
          <a:bodyPr wrap="none">
            <a:spAutoFit/>
          </a:bodyPr>
          <a:lstStyle/>
          <a:p>
            <a:pPr algn="ctr"/>
            <a:r>
              <a:rPr lang="en-US" altLang="zh-CN" dirty="0"/>
              <a:t>A</a:t>
            </a:r>
            <a:r>
              <a:rPr lang="zh-CN" altLang="en-US" dirty="0"/>
              <a:t>ny obstacles ？</a:t>
            </a:r>
          </a:p>
        </p:txBody>
      </p:sp>
      <p:pic>
        <p:nvPicPr>
          <p:cNvPr id="15" name="图形 14" descr="信号塔">
            <a:extLst>
              <a:ext uri="{FF2B5EF4-FFF2-40B4-BE49-F238E27FC236}">
                <a16:creationId xmlns:a16="http://schemas.microsoft.com/office/drawing/2014/main" id="{DDE0B8F4-997E-4A26-96CE-CEAFC5C03F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1040" y="2775567"/>
            <a:ext cx="740422" cy="740422"/>
          </a:xfrm>
          <a:prstGeom prst="rect">
            <a:avLst/>
          </a:prstGeom>
        </p:spPr>
      </p:pic>
      <p:sp>
        <p:nvSpPr>
          <p:cNvPr id="16" name="文本框 15">
            <a:extLst>
              <a:ext uri="{FF2B5EF4-FFF2-40B4-BE49-F238E27FC236}">
                <a16:creationId xmlns:a16="http://schemas.microsoft.com/office/drawing/2014/main" id="{207DC43F-55E6-44BF-843C-B79BBA795090}"/>
              </a:ext>
            </a:extLst>
          </p:cNvPr>
          <p:cNvSpPr txBox="1"/>
          <p:nvPr/>
        </p:nvSpPr>
        <p:spPr>
          <a:xfrm>
            <a:off x="2007839" y="2688778"/>
            <a:ext cx="1586039" cy="369332"/>
          </a:xfrm>
          <a:prstGeom prst="rect">
            <a:avLst/>
          </a:prstGeom>
          <a:noFill/>
        </p:spPr>
        <p:txBody>
          <a:bodyPr wrap="square" rtlCol="0">
            <a:spAutoFit/>
          </a:bodyPr>
          <a:lstStyle/>
          <a:p>
            <a:pPr algn="ctr"/>
            <a:r>
              <a:rPr lang="en-US" altLang="zh-CN" dirty="0"/>
              <a:t>Tag locations</a:t>
            </a:r>
            <a:endParaRPr lang="zh-CN" altLang="en-US" dirty="0"/>
          </a:p>
        </p:txBody>
      </p:sp>
      <p:cxnSp>
        <p:nvCxnSpPr>
          <p:cNvPr id="20" name="直接连接符 19">
            <a:extLst>
              <a:ext uri="{FF2B5EF4-FFF2-40B4-BE49-F238E27FC236}">
                <a16:creationId xmlns:a16="http://schemas.microsoft.com/office/drawing/2014/main" id="{E7F0D16C-267F-4AFD-A7EE-D63C3C88B247}"/>
              </a:ext>
            </a:extLst>
          </p:cNvPr>
          <p:cNvCxnSpPr>
            <a:cxnSpLocks/>
            <a:stCxn id="15" idx="3"/>
            <a:endCxn id="2050" idx="1"/>
          </p:cNvCxnSpPr>
          <p:nvPr/>
        </p:nvCxnSpPr>
        <p:spPr>
          <a:xfrm>
            <a:off x="2121462" y="3145778"/>
            <a:ext cx="1569185" cy="1"/>
          </a:xfrm>
          <a:prstGeom prst="line">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63F0143-05D4-4108-85AA-FD2992F56112}"/>
              </a:ext>
            </a:extLst>
          </p:cNvPr>
          <p:cNvSpPr txBox="1"/>
          <p:nvPr/>
        </p:nvSpPr>
        <p:spPr>
          <a:xfrm>
            <a:off x="1381040" y="3686868"/>
            <a:ext cx="740422" cy="369332"/>
          </a:xfrm>
          <a:prstGeom prst="rect">
            <a:avLst/>
          </a:prstGeom>
          <a:noFill/>
        </p:spPr>
        <p:txBody>
          <a:bodyPr wrap="square" rtlCol="0">
            <a:spAutoFit/>
          </a:bodyPr>
          <a:lstStyle/>
          <a:p>
            <a:pPr algn="ctr"/>
            <a:r>
              <a:rPr lang="en-US" altLang="zh-CN" dirty="0"/>
              <a:t>UWB</a:t>
            </a:r>
            <a:endParaRPr lang="zh-CN" altLang="en-US" dirty="0"/>
          </a:p>
        </p:txBody>
      </p:sp>
      <p:cxnSp>
        <p:nvCxnSpPr>
          <p:cNvPr id="28" name="直接连接符 27">
            <a:extLst>
              <a:ext uri="{FF2B5EF4-FFF2-40B4-BE49-F238E27FC236}">
                <a16:creationId xmlns:a16="http://schemas.microsoft.com/office/drawing/2014/main" id="{F703ADA5-AC02-4ACE-A0C1-DE81D0E2D030}"/>
              </a:ext>
            </a:extLst>
          </p:cNvPr>
          <p:cNvCxnSpPr>
            <a:stCxn id="2050" idx="2"/>
            <a:endCxn id="8" idx="0"/>
          </p:cNvCxnSpPr>
          <p:nvPr/>
        </p:nvCxnSpPr>
        <p:spPr>
          <a:xfrm>
            <a:off x="4719347" y="4166913"/>
            <a:ext cx="0" cy="100592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768034D-7DEE-47BF-93A6-8E452E3B7250}"/>
              </a:ext>
            </a:extLst>
          </p:cNvPr>
          <p:cNvCxnSpPr>
            <a:cxnSpLocks/>
          </p:cNvCxnSpPr>
          <p:nvPr/>
        </p:nvCxnSpPr>
        <p:spPr>
          <a:xfrm>
            <a:off x="5089890" y="4669873"/>
            <a:ext cx="18045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634121F7-3B95-4238-A9F1-D0C804BA9F11}"/>
              </a:ext>
            </a:extLst>
          </p:cNvPr>
          <p:cNvSpPr/>
          <p:nvPr/>
        </p:nvSpPr>
        <p:spPr>
          <a:xfrm>
            <a:off x="7472654" y="4390697"/>
            <a:ext cx="2249586" cy="5583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Collision avoidance</a:t>
            </a:r>
            <a:endParaRPr lang="zh-CN" altLang="en-US" dirty="0">
              <a:solidFill>
                <a:schemeClr val="tx1"/>
              </a:solidFill>
            </a:endParaRPr>
          </a:p>
        </p:txBody>
      </p:sp>
      <p:pic>
        <p:nvPicPr>
          <p:cNvPr id="37" name="Picture 2" descr="Autonomous Mobile Robots Icon, HD Png Download - kindpng">
            <a:extLst>
              <a:ext uri="{FF2B5EF4-FFF2-40B4-BE49-F238E27FC236}">
                <a16:creationId xmlns:a16="http://schemas.microsoft.com/office/drawing/2014/main" id="{8E529AF4-E5C9-471A-B4C5-EF5272D76EEC}"/>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326823" y="2663823"/>
            <a:ext cx="1330217" cy="83667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a:extLst>
              <a:ext uri="{FF2B5EF4-FFF2-40B4-BE49-F238E27FC236}">
                <a16:creationId xmlns:a16="http://schemas.microsoft.com/office/drawing/2014/main" id="{DDB682DE-38B8-468A-B5EC-0BE03EF95F8C}"/>
              </a:ext>
            </a:extLst>
          </p:cNvPr>
          <p:cNvGrpSpPr/>
          <p:nvPr/>
        </p:nvGrpSpPr>
        <p:grpSpPr>
          <a:xfrm>
            <a:off x="6571145" y="1170829"/>
            <a:ext cx="1803018" cy="1542677"/>
            <a:chOff x="5992152" y="2004228"/>
            <a:chExt cx="1803018" cy="1542677"/>
          </a:xfrm>
        </p:grpSpPr>
        <p:sp>
          <p:nvSpPr>
            <p:cNvPr id="40" name="思想气泡: 云 39">
              <a:extLst>
                <a:ext uri="{FF2B5EF4-FFF2-40B4-BE49-F238E27FC236}">
                  <a16:creationId xmlns:a16="http://schemas.microsoft.com/office/drawing/2014/main" id="{177486E0-7C15-4DB6-BA2C-346D02D75D4F}"/>
                </a:ext>
              </a:extLst>
            </p:cNvPr>
            <p:cNvSpPr/>
            <p:nvPr/>
          </p:nvSpPr>
          <p:spPr>
            <a:xfrm>
              <a:off x="5992152" y="2397836"/>
              <a:ext cx="1626499" cy="1149069"/>
            </a:xfrm>
            <a:prstGeom prst="cloudCallout">
              <a:avLst>
                <a:gd name="adj1" fmla="val -88623"/>
                <a:gd name="adj2" fmla="val 5524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C7506E9F-8DA3-43F0-B858-229D0348BBCB}"/>
                </a:ext>
              </a:extLst>
            </p:cNvPr>
            <p:cNvSpPr txBox="1"/>
            <p:nvPr/>
          </p:nvSpPr>
          <p:spPr>
            <a:xfrm>
              <a:off x="6062124" y="2004228"/>
              <a:ext cx="1733046" cy="369332"/>
            </a:xfrm>
            <a:prstGeom prst="rect">
              <a:avLst/>
            </a:prstGeom>
            <a:noFill/>
          </p:spPr>
          <p:txBody>
            <a:bodyPr wrap="square" rtlCol="0">
              <a:spAutoFit/>
            </a:bodyPr>
            <a:lstStyle/>
            <a:p>
              <a:r>
                <a:rPr lang="en-US" altLang="zh-CN" dirty="0"/>
                <a:t>Path generate</a:t>
              </a:r>
              <a:endParaRPr lang="zh-CN" altLang="en-US" dirty="0"/>
            </a:p>
          </p:txBody>
        </p:sp>
        <p:grpSp>
          <p:nvGrpSpPr>
            <p:cNvPr id="42" name="组合 41">
              <a:extLst>
                <a:ext uri="{FF2B5EF4-FFF2-40B4-BE49-F238E27FC236}">
                  <a16:creationId xmlns:a16="http://schemas.microsoft.com/office/drawing/2014/main" id="{A4E3A579-B44F-425F-B9A8-84C8D3ACB798}"/>
                </a:ext>
              </a:extLst>
            </p:cNvPr>
            <p:cNvGrpSpPr/>
            <p:nvPr/>
          </p:nvGrpSpPr>
          <p:grpSpPr>
            <a:xfrm>
              <a:off x="6342502" y="2707846"/>
              <a:ext cx="829132" cy="503423"/>
              <a:chOff x="1415365" y="3892551"/>
              <a:chExt cx="829132" cy="503423"/>
            </a:xfrm>
          </p:grpSpPr>
          <p:sp>
            <p:nvSpPr>
              <p:cNvPr id="43" name="任意多边形: 形状 42">
                <a:extLst>
                  <a:ext uri="{FF2B5EF4-FFF2-40B4-BE49-F238E27FC236}">
                    <a16:creationId xmlns:a16="http://schemas.microsoft.com/office/drawing/2014/main" id="{E5921F70-F0D0-4899-B577-9BD19B5BF134}"/>
                  </a:ext>
                </a:extLst>
              </p:cNvPr>
              <p:cNvSpPr/>
              <p:nvPr/>
            </p:nvSpPr>
            <p:spPr>
              <a:xfrm>
                <a:off x="1415365" y="3892551"/>
                <a:ext cx="829132" cy="503423"/>
              </a:xfrm>
              <a:custGeom>
                <a:avLst/>
                <a:gdLst>
                  <a:gd name="connsiteX0" fmla="*/ 0 w 2573267"/>
                  <a:gd name="connsiteY0" fmla="*/ 2362874 h 2362874"/>
                  <a:gd name="connsiteX1" fmla="*/ 1780247 w 2573267"/>
                  <a:gd name="connsiteY1" fmla="*/ 1561763 h 2362874"/>
                  <a:gd name="connsiteX2" fmla="*/ 979136 w 2573267"/>
                  <a:gd name="connsiteY2" fmla="*/ 1051964 h 2362874"/>
                  <a:gd name="connsiteX3" fmla="*/ 1772155 w 2573267"/>
                  <a:gd name="connsiteY3" fmla="*/ 283221 h 2362874"/>
                  <a:gd name="connsiteX4" fmla="*/ 2443794 w 2573267"/>
                  <a:gd name="connsiteY4" fmla="*/ 695915 h 2362874"/>
                  <a:gd name="connsiteX5" fmla="*/ 2573267 w 2573267"/>
                  <a:gd name="connsiteY5" fmla="*/ 0 h 236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267" h="2362874">
                    <a:moveTo>
                      <a:pt x="0" y="2362874"/>
                    </a:moveTo>
                    <a:cubicBezTo>
                      <a:pt x="808529" y="2071561"/>
                      <a:pt x="1617058" y="1780248"/>
                      <a:pt x="1780247" y="1561763"/>
                    </a:cubicBezTo>
                    <a:cubicBezTo>
                      <a:pt x="1943436" y="1343278"/>
                      <a:pt x="980485" y="1265054"/>
                      <a:pt x="979136" y="1051964"/>
                    </a:cubicBezTo>
                    <a:cubicBezTo>
                      <a:pt x="977787" y="838874"/>
                      <a:pt x="1528045" y="342562"/>
                      <a:pt x="1772155" y="283221"/>
                    </a:cubicBezTo>
                    <a:cubicBezTo>
                      <a:pt x="2016265" y="223879"/>
                      <a:pt x="2310275" y="743118"/>
                      <a:pt x="2443794" y="695915"/>
                    </a:cubicBezTo>
                    <a:cubicBezTo>
                      <a:pt x="2577313" y="648712"/>
                      <a:pt x="2495044" y="40460"/>
                      <a:pt x="2573267" y="0"/>
                    </a:cubicBezTo>
                  </a:path>
                </a:pathLst>
              </a:custGeom>
              <a:noFill/>
              <a:ln>
                <a:solidFill>
                  <a:schemeClr val="tx1"/>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30ECBBED-04A3-4FC2-B346-C27F481FFF76}"/>
                  </a:ext>
                </a:extLst>
              </p:cNvPr>
              <p:cNvCxnSpPr>
                <a:cxnSpLocks/>
              </p:cNvCxnSpPr>
              <p:nvPr/>
            </p:nvCxnSpPr>
            <p:spPr>
              <a:xfrm flipV="1">
                <a:off x="1631845" y="4312300"/>
                <a:ext cx="132057" cy="28294"/>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cxnSp>
        <p:nvCxnSpPr>
          <p:cNvPr id="45" name="直接箭头连接符 44">
            <a:extLst>
              <a:ext uri="{FF2B5EF4-FFF2-40B4-BE49-F238E27FC236}">
                <a16:creationId xmlns:a16="http://schemas.microsoft.com/office/drawing/2014/main" id="{4CB937E6-5F0A-448E-96EB-900DCD114C70}"/>
              </a:ext>
            </a:extLst>
          </p:cNvPr>
          <p:cNvCxnSpPr>
            <a:cxnSpLocks/>
          </p:cNvCxnSpPr>
          <p:nvPr/>
        </p:nvCxnSpPr>
        <p:spPr>
          <a:xfrm>
            <a:off x="8483477" y="2273982"/>
            <a:ext cx="1130534" cy="636595"/>
          </a:xfrm>
          <a:prstGeom prst="straightConnector1">
            <a:avLst/>
          </a:prstGeom>
          <a:ln w="1905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65AD76E-580E-4880-9BB8-A6974F2A3C14}"/>
              </a:ext>
            </a:extLst>
          </p:cNvPr>
          <p:cNvCxnSpPr>
            <a:cxnSpLocks/>
          </p:cNvCxnSpPr>
          <p:nvPr/>
        </p:nvCxnSpPr>
        <p:spPr>
          <a:xfrm>
            <a:off x="7750627" y="2837004"/>
            <a:ext cx="846820" cy="1356622"/>
          </a:xfrm>
          <a:prstGeom prst="line">
            <a:avLst/>
          </a:prstGeom>
          <a:ln w="15875">
            <a:solidFill>
              <a:schemeClr val="tx1"/>
            </a:solidFill>
            <a:prstDash val="lgDash"/>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5543FD2-C8F8-4369-858A-F236327913F9}"/>
              </a:ext>
            </a:extLst>
          </p:cNvPr>
          <p:cNvSpPr txBox="1"/>
          <p:nvPr/>
        </p:nvSpPr>
        <p:spPr>
          <a:xfrm>
            <a:off x="6857663" y="3391599"/>
            <a:ext cx="1739784" cy="369332"/>
          </a:xfrm>
          <a:prstGeom prst="rect">
            <a:avLst/>
          </a:prstGeom>
          <a:noFill/>
        </p:spPr>
        <p:txBody>
          <a:bodyPr wrap="square" rtlCol="0">
            <a:spAutoFit/>
          </a:bodyPr>
          <a:lstStyle/>
          <a:p>
            <a:r>
              <a:rPr lang="en-US" altLang="zh-CN" dirty="0"/>
              <a:t>When stop</a:t>
            </a:r>
            <a:endParaRPr lang="zh-CN" altLang="en-US" dirty="0"/>
          </a:p>
        </p:txBody>
      </p:sp>
      <p:sp>
        <p:nvSpPr>
          <p:cNvPr id="51" name="文本框 50">
            <a:extLst>
              <a:ext uri="{FF2B5EF4-FFF2-40B4-BE49-F238E27FC236}">
                <a16:creationId xmlns:a16="http://schemas.microsoft.com/office/drawing/2014/main" id="{836543FD-F338-491A-A772-1B962C344563}"/>
              </a:ext>
            </a:extLst>
          </p:cNvPr>
          <p:cNvSpPr txBox="1"/>
          <p:nvPr/>
        </p:nvSpPr>
        <p:spPr>
          <a:xfrm>
            <a:off x="1140977" y="4507264"/>
            <a:ext cx="1901625" cy="738664"/>
          </a:xfrm>
          <a:prstGeom prst="rect">
            <a:avLst/>
          </a:prstGeom>
          <a:noFill/>
        </p:spPr>
        <p:txBody>
          <a:bodyPr wrap="square" rtlCol="0">
            <a:spAutoFit/>
          </a:bodyPr>
          <a:lstStyle/>
          <a:p>
            <a:r>
              <a:rPr lang="en-US" altLang="zh-CN" sz="1400" dirty="0"/>
              <a:t>FENG: send location of people and the robot to Raspberry Pi</a:t>
            </a:r>
            <a:endParaRPr lang="zh-CN" altLang="en-US" sz="1400" dirty="0"/>
          </a:p>
        </p:txBody>
      </p:sp>
      <p:sp>
        <p:nvSpPr>
          <p:cNvPr id="52" name="文本框 51">
            <a:extLst>
              <a:ext uri="{FF2B5EF4-FFF2-40B4-BE49-F238E27FC236}">
                <a16:creationId xmlns:a16="http://schemas.microsoft.com/office/drawing/2014/main" id="{1C50C44F-E7B5-44A0-B9B1-443CECCE01C7}"/>
              </a:ext>
            </a:extLst>
          </p:cNvPr>
          <p:cNvSpPr txBox="1"/>
          <p:nvPr/>
        </p:nvSpPr>
        <p:spPr>
          <a:xfrm>
            <a:off x="5360064" y="5610179"/>
            <a:ext cx="1804524" cy="954107"/>
          </a:xfrm>
          <a:prstGeom prst="rect">
            <a:avLst/>
          </a:prstGeom>
          <a:noFill/>
        </p:spPr>
        <p:txBody>
          <a:bodyPr wrap="square" rtlCol="0">
            <a:spAutoFit/>
          </a:bodyPr>
          <a:lstStyle/>
          <a:p>
            <a:r>
              <a:rPr lang="en-US" altLang="zh-CN" sz="1400" b="1" dirty="0"/>
              <a:t>Ben</a:t>
            </a:r>
            <a:r>
              <a:rPr lang="en-US" altLang="zh-CN" sz="1400" dirty="0"/>
              <a:t> &amp; </a:t>
            </a:r>
            <a:r>
              <a:rPr lang="en-US" altLang="zh-CN" sz="1400" dirty="0" err="1"/>
              <a:t>Jiahao</a:t>
            </a:r>
            <a:r>
              <a:rPr lang="en-US" altLang="zh-CN" sz="1400" dirty="0"/>
              <a:t>: Determine if there is an obstacle in front of the robot </a:t>
            </a:r>
            <a:endParaRPr lang="zh-CN" altLang="en-US" sz="1400" dirty="0"/>
          </a:p>
        </p:txBody>
      </p:sp>
      <p:pic>
        <p:nvPicPr>
          <p:cNvPr id="2054" name="Picture 6" descr="STM32 Utils - Google Play 應用程式">
            <a:extLst>
              <a:ext uri="{FF2B5EF4-FFF2-40B4-BE49-F238E27FC236}">
                <a16:creationId xmlns:a16="http://schemas.microsoft.com/office/drawing/2014/main" id="{F5B8E791-33D0-4374-A365-E47A34D14B5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983" t="3989" r="11482" b="22055"/>
          <a:stretch/>
        </p:blipFill>
        <p:spPr bwMode="auto">
          <a:xfrm>
            <a:off x="10429845" y="2959417"/>
            <a:ext cx="381115" cy="363525"/>
          </a:xfrm>
          <a:prstGeom prst="rect">
            <a:avLst/>
          </a:prstGeom>
          <a:noFill/>
          <a:extLst>
            <a:ext uri="{909E8E84-426E-40DD-AFC4-6F175D3DCCD1}">
              <a14:hiddenFill xmlns:a14="http://schemas.microsoft.com/office/drawing/2010/main">
                <a:solidFill>
                  <a:srgbClr val="FFFFFF"/>
                </a:solidFill>
              </a14:hiddenFill>
            </a:ext>
          </a:extLst>
        </p:spPr>
      </p:pic>
      <p:sp>
        <p:nvSpPr>
          <p:cNvPr id="53" name="文本框 52">
            <a:extLst>
              <a:ext uri="{FF2B5EF4-FFF2-40B4-BE49-F238E27FC236}">
                <a16:creationId xmlns:a16="http://schemas.microsoft.com/office/drawing/2014/main" id="{DAEB3881-9C21-4B66-B8AA-C8FE4AE1F8B0}"/>
              </a:ext>
            </a:extLst>
          </p:cNvPr>
          <p:cNvSpPr txBox="1"/>
          <p:nvPr/>
        </p:nvSpPr>
        <p:spPr>
          <a:xfrm>
            <a:off x="10828639" y="2944839"/>
            <a:ext cx="1028699" cy="369332"/>
          </a:xfrm>
          <a:prstGeom prst="rect">
            <a:avLst/>
          </a:prstGeom>
          <a:noFill/>
        </p:spPr>
        <p:txBody>
          <a:bodyPr wrap="square" rtlCol="0">
            <a:spAutoFit/>
          </a:bodyPr>
          <a:lstStyle/>
          <a:p>
            <a:r>
              <a:rPr lang="en-US" altLang="zh-CN" dirty="0"/>
              <a:t>Stm32</a:t>
            </a:r>
            <a:endParaRPr lang="zh-CN" altLang="en-US" dirty="0"/>
          </a:p>
        </p:txBody>
      </p:sp>
      <p:sp>
        <p:nvSpPr>
          <p:cNvPr id="54" name="文本框 53">
            <a:extLst>
              <a:ext uri="{FF2B5EF4-FFF2-40B4-BE49-F238E27FC236}">
                <a16:creationId xmlns:a16="http://schemas.microsoft.com/office/drawing/2014/main" id="{89AD48AD-798F-4A24-A1E5-A545D47CF8EC}"/>
              </a:ext>
            </a:extLst>
          </p:cNvPr>
          <p:cNvSpPr txBox="1"/>
          <p:nvPr/>
        </p:nvSpPr>
        <p:spPr>
          <a:xfrm>
            <a:off x="6324987" y="375280"/>
            <a:ext cx="2805136" cy="738664"/>
          </a:xfrm>
          <a:prstGeom prst="rect">
            <a:avLst/>
          </a:prstGeom>
          <a:noFill/>
        </p:spPr>
        <p:txBody>
          <a:bodyPr wrap="square" rtlCol="0">
            <a:spAutoFit/>
          </a:bodyPr>
          <a:lstStyle/>
          <a:p>
            <a:r>
              <a:rPr lang="en-US" altLang="zh-CN" sz="1400" b="1" dirty="0"/>
              <a:t>Hui</a:t>
            </a:r>
            <a:r>
              <a:rPr lang="en-US" altLang="zh-CN" sz="1400" dirty="0"/>
              <a:t> &amp; SHI: generate the path and based on UWB and make sure the when stop when continue. </a:t>
            </a:r>
            <a:endParaRPr lang="zh-CN" altLang="en-US" sz="1400" dirty="0"/>
          </a:p>
        </p:txBody>
      </p:sp>
      <p:sp>
        <p:nvSpPr>
          <p:cNvPr id="58" name="文本框 57">
            <a:extLst>
              <a:ext uri="{FF2B5EF4-FFF2-40B4-BE49-F238E27FC236}">
                <a16:creationId xmlns:a16="http://schemas.microsoft.com/office/drawing/2014/main" id="{7352DE4B-4340-4055-936A-49D28A447A8F}"/>
              </a:ext>
            </a:extLst>
          </p:cNvPr>
          <p:cNvSpPr txBox="1"/>
          <p:nvPr/>
        </p:nvSpPr>
        <p:spPr>
          <a:xfrm>
            <a:off x="9814684" y="1955720"/>
            <a:ext cx="1856311" cy="738664"/>
          </a:xfrm>
          <a:prstGeom prst="rect">
            <a:avLst/>
          </a:prstGeom>
          <a:noFill/>
        </p:spPr>
        <p:txBody>
          <a:bodyPr wrap="square" rtlCol="0">
            <a:spAutoFit/>
          </a:bodyPr>
          <a:lstStyle/>
          <a:p>
            <a:r>
              <a:rPr lang="en-US" altLang="zh-CN" sz="1400" dirty="0"/>
              <a:t>ZHANG: Control the mobile robot based on control </a:t>
            </a:r>
            <a:r>
              <a:rPr lang="en-US" altLang="zh-CN" sz="1400" dirty="0" err="1"/>
              <a:t>singals</a:t>
            </a:r>
            <a:endParaRPr lang="zh-CN" altLang="en-US" sz="1400" dirty="0"/>
          </a:p>
        </p:txBody>
      </p:sp>
    </p:spTree>
    <p:extLst>
      <p:ext uri="{BB962C8B-B14F-4D97-AF65-F5344CB8AC3E}">
        <p14:creationId xmlns:p14="http://schemas.microsoft.com/office/powerpoint/2010/main" val="5759337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80,&quot;width&quot;:15840}"/>
</p:tagLst>
</file>

<file path=ppt/tags/tag2.xml><?xml version="1.0" encoding="utf-8"?>
<p:tagLst xmlns:a="http://schemas.openxmlformats.org/drawingml/2006/main" xmlns:r="http://schemas.openxmlformats.org/officeDocument/2006/relationships" xmlns:p="http://schemas.openxmlformats.org/presentationml/2006/main">
  <p:tag name="REFSHAPE" val="388742404"/>
  <p:tag name="KSO_WM_UNIT_PLACING_PICTURE_USER_VIEWPORT" val="{&quot;height&quot;:5616,&quot;width&quot;:746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1751</TotalTime>
  <Words>1407</Words>
  <Application>Microsoft Office PowerPoint</Application>
  <PresentationFormat>宽屏</PresentationFormat>
  <Paragraphs>374</Paragraphs>
  <Slides>42</Slides>
  <Notes>42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等线</vt:lpstr>
      <vt:lpstr>等线 Light</vt:lpstr>
      <vt:lpstr>宋体</vt:lpstr>
      <vt:lpstr>Microsoft YaHei</vt:lpstr>
      <vt:lpstr>Microsoft YaHei</vt:lpstr>
      <vt:lpstr>Arial</vt:lpstr>
      <vt:lpstr>Calibri</vt:lpstr>
      <vt:lpstr>Cambria Math</vt:lpstr>
      <vt:lpstr>Times New Roman</vt:lpstr>
      <vt:lpstr>Office 主题​​</vt:lpstr>
      <vt:lpstr>Human-Following Mobile Robot</vt:lpstr>
      <vt:lpstr>Team members</vt:lpstr>
      <vt:lpstr>Project background</vt:lpstr>
      <vt:lpstr>Project background</vt:lpstr>
      <vt:lpstr>Significant</vt:lpstr>
      <vt:lpstr>General plan</vt:lpstr>
      <vt:lpstr>General plan</vt:lpstr>
      <vt:lpstr>General plan</vt:lpstr>
      <vt:lpstr>General plan</vt:lpstr>
      <vt:lpstr>UWB Localization</vt:lpstr>
      <vt:lpstr>Ranging</vt:lpstr>
      <vt:lpstr>Filtering</vt:lpstr>
      <vt:lpstr>Calculation of coordinate </vt:lpstr>
      <vt:lpstr>Calculation of coordinate </vt:lpstr>
      <vt:lpstr>CHAN Algorithm</vt:lpstr>
      <vt:lpstr>Dataflow</vt:lpstr>
      <vt:lpstr>Route Plan</vt:lpstr>
      <vt:lpstr>Route Plan</vt:lpstr>
      <vt:lpstr>Route Plan</vt:lpstr>
      <vt:lpstr>Hardware part of Route Plan</vt:lpstr>
      <vt:lpstr>Data collection</vt:lpstr>
      <vt:lpstr>Data processing</vt:lpstr>
      <vt:lpstr>Communication with car</vt:lpstr>
      <vt:lpstr>Motor Control – PID Control </vt:lpstr>
      <vt:lpstr>Motor Control – PID Control </vt:lpstr>
      <vt:lpstr>Motor speed waveform—PID control </vt:lpstr>
      <vt:lpstr>Motor speed waveform—PID control </vt:lpstr>
      <vt:lpstr>Serial port communication between STM32 with PC </vt:lpstr>
      <vt:lpstr>Kalman filtering </vt:lpstr>
      <vt:lpstr>Serial port communication in STM32 part </vt:lpstr>
      <vt:lpstr>PowerPoint 演示文稿</vt:lpstr>
      <vt:lpstr>Depth camera</vt:lpstr>
      <vt:lpstr>RGB image segmentation</vt:lpstr>
      <vt:lpstr>Depth camera</vt:lpstr>
      <vt:lpstr>Depth camera</vt:lpstr>
      <vt:lpstr>Depth camera</vt:lpstr>
      <vt:lpstr>Depth camera</vt:lpstr>
      <vt:lpstr>Depth camera</vt:lpstr>
      <vt:lpstr>Results</vt:lpstr>
      <vt:lpstr>Github</vt:lpstr>
      <vt:lpstr>Cost</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Human-Following Mobile Robot</dc:title>
  <dc:creator>PC</dc:creator>
  <cp:lastModifiedBy>PC</cp:lastModifiedBy>
  <cp:revision>63</cp:revision>
  <dcterms:created xsi:type="dcterms:W3CDTF">2020-06-15T13:38:29Z</dcterms:created>
  <dcterms:modified xsi:type="dcterms:W3CDTF">2020-06-21T07:36:00Z</dcterms:modified>
</cp:coreProperties>
</file>